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handoutMasterIdLst>
    <p:handoutMasterId r:id="rId45"/>
  </p:handoutMasterIdLst>
  <p:sldIdLst>
    <p:sldId id="256" r:id="rId3"/>
    <p:sldId id="257" r:id="rId4"/>
    <p:sldId id="330" r:id="rId5"/>
    <p:sldId id="264" r:id="rId6"/>
    <p:sldId id="258" r:id="rId7"/>
    <p:sldId id="259" r:id="rId8"/>
    <p:sldId id="260" r:id="rId9"/>
    <p:sldId id="268" r:id="rId10"/>
    <p:sldId id="270" r:id="rId11"/>
    <p:sldId id="271" r:id="rId12"/>
    <p:sldId id="272" r:id="rId13"/>
    <p:sldId id="269" r:id="rId14"/>
    <p:sldId id="332" r:id="rId15"/>
    <p:sldId id="276" r:id="rId16"/>
    <p:sldId id="277" r:id="rId17"/>
    <p:sldId id="281" r:id="rId18"/>
    <p:sldId id="282" r:id="rId19"/>
    <p:sldId id="283" r:id="rId20"/>
    <p:sldId id="305" r:id="rId21"/>
    <p:sldId id="294" r:id="rId22"/>
    <p:sldId id="295" r:id="rId23"/>
    <p:sldId id="346" r:id="rId24"/>
    <p:sldId id="347" r:id="rId25"/>
    <p:sldId id="348" r:id="rId26"/>
    <p:sldId id="349" r:id="rId27"/>
    <p:sldId id="320" r:id="rId28"/>
    <p:sldId id="297" r:id="rId29"/>
    <p:sldId id="339" r:id="rId30"/>
    <p:sldId id="341" r:id="rId31"/>
    <p:sldId id="298" r:id="rId32"/>
    <p:sldId id="299" r:id="rId33"/>
    <p:sldId id="300" r:id="rId34"/>
    <p:sldId id="301" r:id="rId35"/>
    <p:sldId id="302" r:id="rId36"/>
    <p:sldId id="345" r:id="rId37"/>
    <p:sldId id="303" r:id="rId38"/>
    <p:sldId id="324" r:id="rId39"/>
    <p:sldId id="325" r:id="rId40"/>
    <p:sldId id="326" r:id="rId41"/>
    <p:sldId id="327" r:id="rId42"/>
    <p:sldId id="328" r:id="rId43"/>
  </p:sldIdLst>
  <p:sldSz cx="9144000" cy="6858000" type="screen4x3"/>
  <p:notesSz cx="7077075" cy="8520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75671" autoAdjust="0"/>
  </p:normalViewPr>
  <p:slideViewPr>
    <p:cSldViewPr>
      <p:cViewPr varScale="1">
        <p:scale>
          <a:sx n="69" d="100"/>
          <a:sy n="69" d="100"/>
        </p:scale>
        <p:origin x="177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264"/>
    </p:cViewPr>
  </p:sorterViewPr>
  <p:notesViewPr>
    <p:cSldViewPr>
      <p:cViewPr varScale="1">
        <p:scale>
          <a:sx n="60" d="100"/>
          <a:sy n="60" d="100"/>
        </p:scale>
        <p:origin x="238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27485"/>
          </a:xfrm>
          <a:prstGeom prst="rect">
            <a:avLst/>
          </a:prstGeom>
        </p:spPr>
        <p:txBody>
          <a:bodyPr vert="horz" lIns="91440" tIns="45720" rIns="91440" bIns="45720" rtlCol="0"/>
          <a:lstStyle>
            <a:lvl1pPr algn="r">
              <a:defRPr sz="1200"/>
            </a:lvl1pPr>
          </a:lstStyle>
          <a:p>
            <a:fld id="{EDCCF7A4-D24A-43BD-A73B-CEB2486C1F1D}" type="datetimeFigureOut">
              <a:rPr lang="en-US" smtClean="0"/>
              <a:t>4/15/2016</a:t>
            </a:fld>
            <a:endParaRPr lang="en-US" dirty="0"/>
          </a:p>
        </p:txBody>
      </p:sp>
      <p:sp>
        <p:nvSpPr>
          <p:cNvPr id="4" name="Footer Placeholder 3"/>
          <p:cNvSpPr>
            <a:spLocks noGrp="1"/>
          </p:cNvSpPr>
          <p:nvPr>
            <p:ph type="ftr" sz="quarter" idx="2"/>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092629"/>
            <a:ext cx="3066733" cy="427484"/>
          </a:xfrm>
          <a:prstGeom prst="rect">
            <a:avLst/>
          </a:prstGeom>
        </p:spPr>
        <p:txBody>
          <a:bodyPr vert="horz" lIns="91440" tIns="45720" rIns="91440" bIns="45720" rtlCol="0" anchor="b"/>
          <a:lstStyle>
            <a:lvl1pPr algn="r">
              <a:defRPr sz="1200"/>
            </a:lvl1pPr>
          </a:lstStyle>
          <a:p>
            <a:fld id="{0F3659F2-862E-41B3-9DE6-D7BBA475AF08}" type="slidenum">
              <a:rPr lang="en-US" smtClean="0"/>
              <a:t>‹#›</a:t>
            </a:fld>
            <a:endParaRPr lang="en-US" dirty="0"/>
          </a:p>
        </p:txBody>
      </p:sp>
    </p:spTree>
    <p:extLst>
      <p:ext uri="{BB962C8B-B14F-4D97-AF65-F5344CB8AC3E}">
        <p14:creationId xmlns:p14="http://schemas.microsoft.com/office/powerpoint/2010/main" val="2698845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600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705" y="0"/>
            <a:ext cx="3066733" cy="426006"/>
          </a:xfrm>
          <a:prstGeom prst="rect">
            <a:avLst/>
          </a:prstGeom>
        </p:spPr>
        <p:txBody>
          <a:bodyPr vert="horz" lIns="91440" tIns="45720" rIns="91440" bIns="45720" rtlCol="0"/>
          <a:lstStyle>
            <a:lvl1pPr algn="r">
              <a:defRPr sz="1200"/>
            </a:lvl1pPr>
          </a:lstStyle>
          <a:p>
            <a:fld id="{38B9C5A6-E202-49C6-B1F7-EA2DE5530E67}" type="datetimeFigureOut">
              <a:rPr lang="en-US" smtClean="0"/>
              <a:pPr/>
              <a:t>4/15/2016</a:t>
            </a:fld>
            <a:endParaRPr lang="en-US" dirty="0"/>
          </a:p>
        </p:txBody>
      </p:sp>
      <p:sp>
        <p:nvSpPr>
          <p:cNvPr id="4" name="Slide Image Placeholder 3"/>
          <p:cNvSpPr>
            <a:spLocks noGrp="1" noRot="1" noChangeAspect="1"/>
          </p:cNvSpPr>
          <p:nvPr>
            <p:ph type="sldImg" idx="2"/>
          </p:nvPr>
        </p:nvSpPr>
        <p:spPr>
          <a:xfrm>
            <a:off x="1409700" y="639763"/>
            <a:ext cx="4257675" cy="31940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708" y="4047054"/>
            <a:ext cx="5661660" cy="38340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092628"/>
            <a:ext cx="3066733" cy="42600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092628"/>
            <a:ext cx="3066733" cy="426006"/>
          </a:xfrm>
          <a:prstGeom prst="rect">
            <a:avLst/>
          </a:prstGeom>
        </p:spPr>
        <p:txBody>
          <a:bodyPr vert="horz" lIns="91440" tIns="45720" rIns="91440" bIns="45720" rtlCol="0" anchor="b"/>
          <a:lstStyle>
            <a:lvl1pPr algn="r">
              <a:defRPr sz="1200"/>
            </a:lvl1pPr>
          </a:lstStyle>
          <a:p>
            <a:fld id="{64A50437-7D4D-4C2C-B08A-CD38E3E5E8AE}" type="slidenum">
              <a:rPr lang="en-US" smtClean="0"/>
              <a:pPr/>
              <a:t>‹#›</a:t>
            </a:fld>
            <a:endParaRPr lang="en-US" dirty="0"/>
          </a:p>
        </p:txBody>
      </p:sp>
    </p:spTree>
    <p:extLst>
      <p:ext uri="{BB962C8B-B14F-4D97-AF65-F5344CB8AC3E}">
        <p14:creationId xmlns:p14="http://schemas.microsoft.com/office/powerpoint/2010/main" val="101858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Point was developed by CHANGE Illinois.</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1</a:t>
            </a:fld>
            <a:endParaRPr lang="en-US" dirty="0"/>
          </a:p>
        </p:txBody>
      </p:sp>
    </p:spTree>
    <p:extLst>
      <p:ext uri="{BB962C8B-B14F-4D97-AF65-F5344CB8AC3E}">
        <p14:creationId xmlns:p14="http://schemas.microsoft.com/office/powerpoint/2010/main" val="4062773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a:t>
            </a:r>
            <a:r>
              <a:rPr lang="en-US" baseline="30000" dirty="0" smtClean="0"/>
              <a:t>rd</a:t>
            </a:r>
            <a:r>
              <a:rPr lang="en-US" dirty="0" smtClean="0"/>
              <a:t> Representative District 1992</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15</a:t>
            </a:fld>
            <a:endParaRPr lang="en-US" dirty="0"/>
          </a:p>
        </p:txBody>
      </p:sp>
    </p:spTree>
    <p:extLst>
      <p:ext uri="{BB962C8B-B14F-4D97-AF65-F5344CB8AC3E}">
        <p14:creationId xmlns:p14="http://schemas.microsoft.com/office/powerpoint/2010/main" val="53163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2001 Map</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18</a:t>
            </a:fld>
            <a:endParaRPr lang="en-US" dirty="0"/>
          </a:p>
        </p:txBody>
      </p:sp>
    </p:spTree>
    <p:extLst>
      <p:ext uri="{BB962C8B-B14F-4D97-AF65-F5344CB8AC3E}">
        <p14:creationId xmlns:p14="http://schemas.microsoft.com/office/powerpoint/2010/main" val="369850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endParaRPr dirty="0"/>
          </a:p>
        </p:txBody>
      </p:sp>
      <p:sp>
        <p:nvSpPr>
          <p:cNvPr id="96" name="Shape 96"/>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2892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r>
              <a:rPr lang="en-US" dirty="0" smtClean="0"/>
              <a:t>IL State</a:t>
            </a:r>
            <a:r>
              <a:rPr lang="en-US" baseline="0" dirty="0" smtClean="0"/>
              <a:t> House District Maps can be found at www.elections.il.gov/votinginformation/2011representativedistricts.aspx </a:t>
            </a:r>
          </a:p>
          <a:p>
            <a:pPr>
              <a:spcBef>
                <a:spcPts val="0"/>
              </a:spcBef>
              <a:buNone/>
            </a:pPr>
            <a:r>
              <a:rPr lang="en-US" baseline="0" dirty="0" smtClean="0"/>
              <a:t>Apparatchik – an official or bureaucrat in any organization.</a:t>
            </a:r>
          </a:p>
          <a:p>
            <a:pPr>
              <a:spcBef>
                <a:spcPts val="0"/>
              </a:spcBef>
              <a:buNone/>
            </a:pPr>
            <a:r>
              <a:rPr lang="en-US" baseline="0" dirty="0" smtClean="0"/>
              <a:t>96</a:t>
            </a:r>
            <a:r>
              <a:rPr lang="en-US" baseline="30000" dirty="0" smtClean="0"/>
              <a:t>th</a:t>
            </a:r>
            <a:r>
              <a:rPr lang="en-US" baseline="0" dirty="0" smtClean="0"/>
              <a:t> Legislative District</a:t>
            </a:r>
            <a:endParaRPr dirty="0"/>
          </a:p>
        </p:txBody>
      </p:sp>
      <p:sp>
        <p:nvSpPr>
          <p:cNvPr id="112" name="Shape 112"/>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5676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r>
              <a:rPr lang="en-US" dirty="0" smtClean="0"/>
              <a:t>This is called Gerrymandering</a:t>
            </a:r>
            <a:r>
              <a:rPr lang="en-US" baseline="0" dirty="0" smtClean="0"/>
              <a:t> when districts are drawn to the advantage of a particular person or party.</a:t>
            </a:r>
            <a:endParaRPr dirty="0"/>
          </a:p>
        </p:txBody>
      </p:sp>
      <p:sp>
        <p:nvSpPr>
          <p:cNvPr id="120" name="Shape 120"/>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076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23</a:t>
            </a:fld>
            <a:endParaRPr lang="en-US" dirty="0"/>
          </a:p>
        </p:txBody>
      </p:sp>
    </p:spTree>
    <p:extLst>
      <p:ext uri="{BB962C8B-B14F-4D97-AF65-F5344CB8AC3E}">
        <p14:creationId xmlns:p14="http://schemas.microsoft.com/office/powerpoint/2010/main" val="113198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came from the</a:t>
            </a:r>
            <a:r>
              <a:rPr lang="en-US" baseline="0" dirty="0" smtClean="0"/>
              <a:t> paper Backroom Battles and Partisan Deadlock, Redistricting in Illinois; commissioned by CHANGE IL.  The party picks the voters rather than the voters picking their officials.</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26</a:t>
            </a:fld>
            <a:endParaRPr lang="en-US" dirty="0"/>
          </a:p>
        </p:txBody>
      </p:sp>
    </p:spTree>
    <p:extLst>
      <p:ext uri="{BB962C8B-B14F-4D97-AF65-F5344CB8AC3E}">
        <p14:creationId xmlns:p14="http://schemas.microsoft.com/office/powerpoint/2010/main" val="3078038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endParaRPr dirty="0"/>
          </a:p>
        </p:txBody>
      </p:sp>
      <p:sp>
        <p:nvSpPr>
          <p:cNvPr id="135" name="Shape 135"/>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23019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endParaRPr dirty="0"/>
          </a:p>
        </p:txBody>
      </p:sp>
      <p:sp>
        <p:nvSpPr>
          <p:cNvPr id="142" name="Shape 142"/>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9961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r>
              <a:rPr lang="en-US" dirty="0" smtClean="0"/>
              <a:t>Arizona</a:t>
            </a:r>
            <a:r>
              <a:rPr lang="en-US" baseline="0" dirty="0" smtClean="0"/>
              <a:t> Congressional District 2</a:t>
            </a:r>
          </a:p>
          <a:p>
            <a:pPr>
              <a:spcBef>
                <a:spcPts val="0"/>
              </a:spcBef>
              <a:buNone/>
            </a:pPr>
            <a:endParaRPr lang="en-US" baseline="0" dirty="0" smtClean="0"/>
          </a:p>
          <a:p>
            <a:pPr>
              <a:spcBef>
                <a:spcPts val="0"/>
              </a:spcBef>
              <a:buNone/>
            </a:pPr>
            <a:endParaRPr dirty="0"/>
          </a:p>
        </p:txBody>
      </p:sp>
      <p:sp>
        <p:nvSpPr>
          <p:cNvPr id="151" name="Shape 151"/>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274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Redistricting done following Decennial Census. Last Census</a:t>
            </a:r>
            <a:r>
              <a:rPr lang="en-US" baseline="0" dirty="0" smtClean="0"/>
              <a:t> 2010. Lines for Congressional and State Legislative Districts Drawn in 2011 for 2012 Elections</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2</a:t>
            </a:fld>
            <a:endParaRPr lang="en-US" dirty="0"/>
          </a:p>
        </p:txBody>
      </p:sp>
    </p:spTree>
    <p:extLst>
      <p:ext uri="{BB962C8B-B14F-4D97-AF65-F5344CB8AC3E}">
        <p14:creationId xmlns:p14="http://schemas.microsoft.com/office/powerpoint/2010/main" val="217675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fontAlgn="base"/>
            <a:endParaRPr lang="en-US" sz="1200" i="1" kern="1200" dirty="0" smtClean="0">
              <a:solidFill>
                <a:schemeClr val="tx1"/>
              </a:solidFill>
              <a:effectLst/>
              <a:latin typeface="+mn-lt"/>
              <a:ea typeface="+mn-ea"/>
              <a:cs typeface="+mn-cs"/>
            </a:endParaRPr>
          </a:p>
          <a:p>
            <a:pPr fontAlgn="base"/>
            <a:endParaRPr lang="en-US" sz="1200" i="1" kern="1200" dirty="0" smtClean="0">
              <a:solidFill>
                <a:schemeClr val="tx1"/>
              </a:solidFill>
              <a:effectLst/>
              <a:latin typeface="+mn-lt"/>
              <a:ea typeface="+mn-ea"/>
              <a:cs typeface="+mn-cs"/>
            </a:endParaRPr>
          </a:p>
          <a:p>
            <a:pPr fontAlgn="base"/>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June</a:t>
            </a:r>
            <a:r>
              <a:rPr lang="en-US" sz="1200" b="1" kern="1200" baseline="0" dirty="0" smtClean="0">
                <a:solidFill>
                  <a:schemeClr val="tx1"/>
                </a:solidFill>
                <a:effectLst/>
                <a:latin typeface="+mn-lt"/>
                <a:ea typeface="+mn-ea"/>
                <a:cs typeface="+mn-cs"/>
              </a:rPr>
              <a:t> 29, 2015</a:t>
            </a:r>
            <a:r>
              <a:rPr lang="en-US" sz="1200" b="1" kern="1200" dirty="0" smtClean="0">
                <a:solidFill>
                  <a:schemeClr val="tx1"/>
                </a:solidFill>
                <a:effectLst/>
                <a:latin typeface="+mn-lt"/>
                <a:ea typeface="+mn-ea"/>
                <a:cs typeface="+mn-cs"/>
              </a:rPr>
              <a:t> the </a:t>
            </a:r>
            <a:r>
              <a:rPr lang="en-US" sz="1200" b="0" kern="1200" dirty="0" smtClean="0">
                <a:solidFill>
                  <a:schemeClr val="tx1"/>
                </a:solidFill>
                <a:effectLst/>
                <a:latin typeface="+mn-lt"/>
                <a:ea typeface="+mn-ea"/>
                <a:cs typeface="+mn-cs"/>
              </a:rPr>
              <a:t>United States Supreme Court upheld an Arizona Independent Redistricting Commission in a 5-4 vote. Justice Ruth Bader Ginsburg was joined in the majority opinion by Justices Kennedy, Breyer, Sotomayor, and Kagan. </a:t>
            </a:r>
          </a:p>
          <a:p>
            <a:r>
              <a:rPr lang="en-US" sz="1200" b="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article in the </a:t>
            </a:r>
            <a:r>
              <a:rPr lang="en-US" sz="1200" i="1" kern="1200" dirty="0" smtClean="0">
                <a:solidFill>
                  <a:schemeClr val="tx1"/>
                </a:solidFill>
                <a:effectLst/>
                <a:latin typeface="+mn-lt"/>
                <a:ea typeface="+mn-ea"/>
                <a:cs typeface="+mn-cs"/>
              </a:rPr>
              <a:t>New York Times</a:t>
            </a:r>
            <a:r>
              <a:rPr lang="en-US" sz="1200" kern="1200" dirty="0" smtClean="0">
                <a:solidFill>
                  <a:schemeClr val="tx1"/>
                </a:solidFill>
                <a:effectLst/>
                <a:latin typeface="+mn-lt"/>
                <a:ea typeface="+mn-ea"/>
                <a:cs typeface="+mn-cs"/>
              </a:rPr>
              <a:t> this morning notes, "About a dozen states have experimented with redistricting commissions that have varying degrees of independence from the state legislatures, which ordinarily draw election maps." </a:t>
            </a:r>
            <a:r>
              <a:rPr lang="en-US" sz="1200" b="1" kern="1200" dirty="0" smtClean="0">
                <a:solidFill>
                  <a:schemeClr val="tx1"/>
                </a:solidFill>
                <a:effectLst/>
                <a:latin typeface="+mn-lt"/>
                <a:ea typeface="+mn-ea"/>
                <a:cs typeface="+mn-cs"/>
              </a:rPr>
              <a:t>There continue to be efforts in Illinois to this affect, with many reform groups noting the need for redistricting reform at the state level.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Supreme Court's Majority Opinion, penned by Justice Ginsburg, states,</a:t>
            </a:r>
          </a:p>
          <a:p>
            <a:r>
              <a:rPr lang="en-US" sz="1200" b="1" kern="1200" dirty="0" smtClean="0">
                <a:solidFill>
                  <a:schemeClr val="tx1"/>
                </a:solidFill>
                <a:effectLst/>
                <a:latin typeface="+mn-lt"/>
                <a:ea typeface="+mn-ea"/>
                <a:cs typeface="+mn-cs"/>
              </a:rPr>
              <a:t>"We see no constitutional barrier to a State's empowerment of its people by embracing that form of lawmaking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redistricting]."</a:t>
            </a:r>
            <a:r>
              <a:rPr lang="en-US" sz="1200" kern="1200" dirty="0" smtClean="0">
                <a:solidFill>
                  <a:schemeClr val="tx1"/>
                </a:solidFill>
                <a:effectLst/>
                <a:latin typeface="+mn-lt"/>
                <a:ea typeface="+mn-ea"/>
                <a:cs typeface="+mn-cs"/>
              </a:rPr>
              <a:t> They cited the constitutional reasoning behind their argument, noting, "the Elections Clause [of the United States Constitution]...is not reasonably read to disarm States from adopting modes of legislation that place the lead rein in the people's hands" when it comes to redistricting reform. </a:t>
            </a:r>
          </a:p>
          <a:p>
            <a:pPr fontAlgn="base"/>
            <a:r>
              <a:rPr lang="en-US" sz="1200" i="1" kern="1200" dirty="0" smtClean="0">
                <a:solidFill>
                  <a:schemeClr val="tx1"/>
                </a:solidFill>
                <a:effectLst/>
                <a:latin typeface="+mn-lt"/>
                <a:ea typeface="+mn-ea"/>
                <a:cs typeface="+mn-cs"/>
              </a:rPr>
              <a:t>The Court majority opinion also made it clear that states with independent commissions have succeeded to a great degree in limiting the conflicts of interest that occur when legislators have control over drawing of legislative district maps. Independent redistricting commissions “impede legislators from choosing their voters instead of facilitating the voters’ choice of their representatives,” according to the opinion. The court said the people of Arizona used the initiative process to curb gerrymandering and restore the core principle of republican government – that voters should choose their representatives, not the other way around.</a:t>
            </a:r>
            <a:endParaRPr lang="en-US" sz="1200" kern="1200" dirty="0" smtClean="0">
              <a:solidFill>
                <a:schemeClr val="tx1"/>
              </a:solidFill>
              <a:effectLst/>
              <a:latin typeface="+mn-lt"/>
              <a:ea typeface="+mn-ea"/>
              <a:cs typeface="+mn-cs"/>
            </a:endParaRPr>
          </a:p>
          <a:p>
            <a:pPr fontAlgn="base"/>
            <a:r>
              <a:rPr lang="en-US" sz="1200" i="1" kern="1200" dirty="0" smtClean="0">
                <a:solidFill>
                  <a:schemeClr val="tx1"/>
                </a:solidFill>
                <a:effectLst/>
                <a:latin typeface="+mn-lt"/>
                <a:ea typeface="+mn-ea"/>
                <a:cs typeface="+mn-cs"/>
              </a:rPr>
              <a:t>Today, it’s clear that there is no federal constitutional prohibition on any redistricting commissions.</a:t>
            </a:r>
            <a:endParaRPr lang="en-US" sz="1200" kern="1200" dirty="0" smtClean="0">
              <a:solidFill>
                <a:schemeClr val="tx1"/>
              </a:solidFill>
              <a:effectLst/>
              <a:latin typeface="+mn-lt"/>
              <a:ea typeface="+mn-ea"/>
              <a:cs typeface="+mn-cs"/>
            </a:endParaRPr>
          </a:p>
          <a:p>
            <a:pPr fontAlgn="base"/>
            <a:r>
              <a:rPr lang="en-US" sz="1200" i="1" kern="1200" dirty="0" smtClean="0">
                <a:solidFill>
                  <a:schemeClr val="tx1"/>
                </a:solidFill>
                <a:effectLst/>
                <a:latin typeface="+mn-lt"/>
                <a:ea typeface="+mn-ea"/>
                <a:cs typeface="+mn-cs"/>
              </a:rPr>
              <a:t>The petition drive to put the Independent Map Amendment before Illinois voters continues, full speed ahead.</a:t>
            </a:r>
            <a:endParaRPr lang="en-US" sz="1200" kern="1200" dirty="0" smtClean="0">
              <a:solidFill>
                <a:schemeClr val="tx1"/>
              </a:solidFill>
              <a:effectLst/>
              <a:latin typeface="+mn-lt"/>
              <a:ea typeface="+mn-ea"/>
              <a:cs typeface="+mn-cs"/>
            </a:endParaRPr>
          </a:p>
          <a:p>
            <a:pPr>
              <a:spcBef>
                <a:spcPts val="0"/>
              </a:spcBef>
              <a:buNone/>
            </a:pPr>
            <a:endParaRPr dirty="0"/>
          </a:p>
        </p:txBody>
      </p:sp>
      <p:sp>
        <p:nvSpPr>
          <p:cNvPr id="159" name="Shape 159"/>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9855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707708" y="4047054"/>
            <a:ext cx="5661659" cy="3834051"/>
          </a:xfrm>
          <a:prstGeom prst="rect">
            <a:avLst/>
          </a:prstGeom>
        </p:spPr>
        <p:txBody>
          <a:bodyPr lIns="91425" tIns="91425" rIns="91425" bIns="91425" anchor="ctr" anchorCtr="0">
            <a:noAutofit/>
          </a:bodyPr>
          <a:lstStyle/>
          <a:p>
            <a:pPr>
              <a:spcBef>
                <a:spcPts val="0"/>
              </a:spcBef>
              <a:buNone/>
            </a:pPr>
            <a:r>
              <a:rPr lang="en-US" dirty="0" smtClean="0"/>
              <a:t>California Congressional</a:t>
            </a:r>
            <a:r>
              <a:rPr lang="en-US" baseline="0" dirty="0" smtClean="0"/>
              <a:t> District 23.  CA has had a Independent Redistricting Commission since 2011.</a:t>
            </a:r>
            <a:endParaRPr dirty="0"/>
          </a:p>
        </p:txBody>
      </p:sp>
      <p:sp>
        <p:nvSpPr>
          <p:cNvPr id="166" name="Shape 166"/>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7196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5" name="Shape 175"/>
          <p:cNvSpPr txBox="1">
            <a:spLocks noGrp="1"/>
          </p:cNvSpPr>
          <p:nvPr>
            <p:ph type="body" idx="1"/>
          </p:nvPr>
        </p:nvSpPr>
        <p:spPr>
          <a:xfrm>
            <a:off x="707708" y="4047054"/>
            <a:ext cx="5661659" cy="3834051"/>
          </a:xfrm>
          <a:prstGeom prst="rect">
            <a:avLst/>
          </a:prstGeom>
          <a:noFill/>
          <a:ln>
            <a:noFill/>
          </a:ln>
        </p:spPr>
        <p:txBody>
          <a:bodyPr lIns="91425" tIns="45700" rIns="91425" bIns="45700" anchor="t" anchorCtr="0">
            <a:noAutofit/>
          </a:bodyPr>
          <a:lstStyle/>
          <a:p>
            <a:pPr>
              <a:spcBef>
                <a:spcPts val="0"/>
              </a:spcBef>
              <a:buNone/>
            </a:pPr>
            <a:r>
              <a:rPr lang="en-US" sz="700" b="0" i="0" u="none" strike="noStrike" cap="none" baseline="0" dirty="0" smtClean="0"/>
              <a:t>California Congressional District 24</a:t>
            </a:r>
            <a:endParaRPr sz="700" b="0" i="0" u="none" strike="noStrike" cap="none" baseline="0" dirty="0"/>
          </a:p>
        </p:txBody>
      </p:sp>
      <p:sp>
        <p:nvSpPr>
          <p:cNvPr id="176" name="Shape 176"/>
          <p:cNvSpPr txBox="1">
            <a:spLocks noGrp="1"/>
          </p:cNvSpPr>
          <p:nvPr>
            <p:ph type="sldNum" idx="12"/>
          </p:nvPr>
        </p:nvSpPr>
        <p:spPr>
          <a:xfrm>
            <a:off x="4008705" y="8092628"/>
            <a:ext cx="3066731" cy="42600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dirty="0"/>
              <a:t> </a:t>
            </a:r>
          </a:p>
        </p:txBody>
      </p:sp>
    </p:spTree>
    <p:extLst>
      <p:ext uri="{BB962C8B-B14F-4D97-AF65-F5344CB8AC3E}">
        <p14:creationId xmlns:p14="http://schemas.microsoft.com/office/powerpoint/2010/main" val="4477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409700" y="639763"/>
            <a:ext cx="4257675" cy="3194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4" name="Shape 184"/>
          <p:cNvSpPr txBox="1">
            <a:spLocks noGrp="1"/>
          </p:cNvSpPr>
          <p:nvPr>
            <p:ph type="body" idx="1"/>
          </p:nvPr>
        </p:nvSpPr>
        <p:spPr>
          <a:xfrm>
            <a:off x="707708" y="4047054"/>
            <a:ext cx="5661659" cy="3834051"/>
          </a:xfrm>
          <a:prstGeom prst="rect">
            <a:avLst/>
          </a:prstGeom>
          <a:noFill/>
          <a:ln>
            <a:noFill/>
          </a:ln>
        </p:spPr>
        <p:txBody>
          <a:bodyPr lIns="91425" tIns="45700" rIns="91425" bIns="45700" anchor="t" anchorCtr="0">
            <a:noAutofit/>
          </a:bodyPr>
          <a:lstStyle/>
          <a:p>
            <a:pPr>
              <a:spcBef>
                <a:spcPts val="0"/>
              </a:spcBef>
              <a:buNone/>
            </a:pPr>
            <a:r>
              <a:rPr lang="en-US" sz="700" b="0" i="0" u="none" strike="noStrike" cap="none" baseline="0" dirty="0" smtClean="0"/>
              <a:t>The California General Assembly is the lower house of the State Legislature.  It consists of 80 members.</a:t>
            </a:r>
          </a:p>
          <a:p>
            <a:pPr>
              <a:spcBef>
                <a:spcPts val="0"/>
              </a:spcBef>
              <a:buNone/>
            </a:pPr>
            <a:r>
              <a:rPr lang="en-US" sz="700" b="0" i="0" u="none" strike="noStrike" cap="none" baseline="0" dirty="0" smtClean="0"/>
              <a:t>The California State Senate has 40 members.</a:t>
            </a:r>
          </a:p>
          <a:p>
            <a:pPr>
              <a:spcBef>
                <a:spcPts val="0"/>
              </a:spcBef>
              <a:buNone/>
            </a:pPr>
            <a:r>
              <a:rPr lang="en-US" sz="700" b="0" i="0" u="none" strike="noStrike" cap="none" baseline="0" dirty="0" smtClean="0"/>
              <a:t>In 2011 the Fourteen member commission held 34 public hearings, released drafts of their maps and heard testimony from 2,700 people </a:t>
            </a:r>
            <a:r>
              <a:rPr lang="en-US" sz="700" b="0" i="0" u="none" strike="noStrike" cap="none" baseline="0" smtClean="0"/>
              <a:t>before finalizing maps.</a:t>
            </a:r>
            <a:endParaRPr sz="700" b="0" i="0" u="none" strike="noStrike" cap="none" baseline="0" dirty="0"/>
          </a:p>
        </p:txBody>
      </p:sp>
      <p:sp>
        <p:nvSpPr>
          <p:cNvPr id="185" name="Shape 185"/>
          <p:cNvSpPr txBox="1">
            <a:spLocks noGrp="1"/>
          </p:cNvSpPr>
          <p:nvPr>
            <p:ph type="sldNum" idx="12"/>
          </p:nvPr>
        </p:nvSpPr>
        <p:spPr>
          <a:xfrm>
            <a:off x="4008705" y="8092628"/>
            <a:ext cx="3066731" cy="42600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dirty="0"/>
              <a:t> </a:t>
            </a:r>
          </a:p>
        </p:txBody>
      </p:sp>
    </p:spTree>
    <p:extLst>
      <p:ext uri="{BB962C8B-B14F-4D97-AF65-F5344CB8AC3E}">
        <p14:creationId xmlns:p14="http://schemas.microsoft.com/office/powerpoint/2010/main" val="299959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1960s US Supreme</a:t>
            </a:r>
            <a:r>
              <a:rPr lang="en-US" baseline="0" dirty="0" smtClean="0"/>
              <a:t> Court Rulings Baker v </a:t>
            </a:r>
            <a:r>
              <a:rPr lang="en-US" baseline="0" dirty="0" err="1" smtClean="0"/>
              <a:t>Carr</a:t>
            </a:r>
            <a:r>
              <a:rPr lang="en-US" baseline="0" dirty="0" smtClean="0"/>
              <a:t> and Reynolds v Sims ruled that each person should have only one vote.</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3</a:t>
            </a:fld>
            <a:endParaRPr lang="en-US" dirty="0"/>
          </a:p>
        </p:txBody>
      </p:sp>
    </p:spTree>
    <p:extLst>
      <p:ext uri="{BB962C8B-B14F-4D97-AF65-F5344CB8AC3E}">
        <p14:creationId xmlns:p14="http://schemas.microsoft.com/office/powerpoint/2010/main" val="15551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Districts</a:t>
            </a:r>
            <a:r>
              <a:rPr lang="en-US" baseline="0" dirty="0" smtClean="0"/>
              <a:t> are required to be drawn to be compact and contiguous and to have substantially equal populations numbers. Il House Members Represent 108,000 residents.  IL 46</a:t>
            </a:r>
            <a:r>
              <a:rPr lang="en-US" baseline="30000" dirty="0" smtClean="0"/>
              <a:t>th</a:t>
            </a:r>
            <a:r>
              <a:rPr lang="en-US" baseline="0" dirty="0" smtClean="0"/>
              <a:t> – David Koehler – Peoria,</a:t>
            </a:r>
          </a:p>
          <a:p>
            <a:r>
              <a:rPr lang="en-US" baseline="0" dirty="0" smtClean="0"/>
              <a:t>IL 55</a:t>
            </a:r>
            <a:r>
              <a:rPr lang="en-US" baseline="30000" dirty="0" smtClean="0"/>
              <a:t>th</a:t>
            </a:r>
            <a:r>
              <a:rPr lang="en-US" baseline="0" dirty="0" smtClean="0"/>
              <a:t> – Dale </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4</a:t>
            </a:fld>
            <a:endParaRPr lang="en-US" dirty="0"/>
          </a:p>
        </p:txBody>
      </p:sp>
    </p:spTree>
    <p:extLst>
      <p:ext uri="{BB962C8B-B14F-4D97-AF65-F5344CB8AC3E}">
        <p14:creationId xmlns:p14="http://schemas.microsoft.com/office/powerpoint/2010/main" val="103782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lines determine the districts in which voters cast their votes.</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5</a:t>
            </a:fld>
            <a:endParaRPr lang="en-US" dirty="0"/>
          </a:p>
        </p:txBody>
      </p:sp>
    </p:spTree>
    <p:extLst>
      <p:ext uri="{BB962C8B-B14F-4D97-AF65-F5344CB8AC3E}">
        <p14:creationId xmlns:p14="http://schemas.microsoft.com/office/powerpoint/2010/main" val="137899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Illinois the state legislature subject to approval by the governor has first crack at drawing the maps.</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8</a:t>
            </a:fld>
            <a:endParaRPr lang="en-US" dirty="0"/>
          </a:p>
        </p:txBody>
      </p:sp>
    </p:spTree>
    <p:extLst>
      <p:ext uri="{BB962C8B-B14F-4D97-AF65-F5344CB8AC3E}">
        <p14:creationId xmlns:p14="http://schemas.microsoft.com/office/powerpoint/2010/main" val="165392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4 legislative leaders each appoint 2 members, one legislator and one person who is not a member of the IL General Assembly.</a:t>
            </a:r>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9</a:t>
            </a:fld>
            <a:endParaRPr lang="en-US" dirty="0"/>
          </a:p>
        </p:txBody>
      </p:sp>
    </p:spTree>
    <p:extLst>
      <p:ext uri="{BB962C8B-B14F-4D97-AF65-F5344CB8AC3E}">
        <p14:creationId xmlns:p14="http://schemas.microsoft.com/office/powerpoint/2010/main" val="275236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Illinois the political</a:t>
            </a:r>
            <a:r>
              <a:rPr lang="en-US" baseline="0" dirty="0" smtClean="0"/>
              <a:t> party that has their commissioners’ name drawn gets control of drawing the state legislative maps.</a:t>
            </a:r>
          </a:p>
          <a:p>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11</a:t>
            </a:fld>
            <a:endParaRPr lang="en-US" dirty="0"/>
          </a:p>
        </p:txBody>
      </p:sp>
    </p:spTree>
    <p:extLst>
      <p:ext uri="{BB962C8B-B14F-4D97-AF65-F5344CB8AC3E}">
        <p14:creationId xmlns:p14="http://schemas.microsoft.com/office/powerpoint/2010/main" val="295915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a:t>
            </a:r>
            <a:r>
              <a:rPr lang="en-US" baseline="30000" dirty="0" smtClean="0"/>
              <a:t>rd</a:t>
            </a:r>
            <a:r>
              <a:rPr lang="en-US" dirty="0" smtClean="0"/>
              <a:t> Representative District</a:t>
            </a:r>
            <a:r>
              <a:rPr lang="en-US" baseline="0" dirty="0" smtClean="0"/>
              <a:t> 1982</a:t>
            </a:r>
          </a:p>
          <a:p>
            <a:endParaRPr lang="en-US" dirty="0"/>
          </a:p>
        </p:txBody>
      </p:sp>
      <p:sp>
        <p:nvSpPr>
          <p:cNvPr id="4" name="Slide Number Placeholder 3"/>
          <p:cNvSpPr>
            <a:spLocks noGrp="1"/>
          </p:cNvSpPr>
          <p:nvPr>
            <p:ph type="sldNum" sz="quarter" idx="10"/>
          </p:nvPr>
        </p:nvSpPr>
        <p:spPr/>
        <p:txBody>
          <a:bodyPr/>
          <a:lstStyle/>
          <a:p>
            <a:fld id="{64A50437-7D4D-4C2C-B08A-CD38E3E5E8AE}" type="slidenum">
              <a:rPr lang="en-US" smtClean="0"/>
              <a:pPr/>
              <a:t>14</a:t>
            </a:fld>
            <a:endParaRPr lang="en-US" dirty="0"/>
          </a:p>
        </p:txBody>
      </p:sp>
    </p:spTree>
    <p:extLst>
      <p:ext uri="{BB962C8B-B14F-4D97-AF65-F5344CB8AC3E}">
        <p14:creationId xmlns:p14="http://schemas.microsoft.com/office/powerpoint/2010/main" val="115173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161D8-C8F9-4485-B979-FC42639B7396}" type="datetimeFigureOut">
              <a:rPr lang="en-US" smtClean="0"/>
              <a:pPr/>
              <a:t>4/15/2016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6D048-19C2-4BC6-80B9-9B3B6C5AD7C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6D048-19C2-4BC6-80B9-9B3B6C5AD7C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161D8-C8F9-4485-B979-FC42639B7396}" type="datetimeFigureOut">
              <a:rPr lang="en-US" smtClean="0"/>
              <a:pPr/>
              <a:t>4/15/2016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6D048-19C2-4BC6-80B9-9B3B6C5AD7C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aelc.assembly.ca.gov/assemblyredistricingplansb80209132001"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www.legislature.ca.gov/legislators_and_districts/districts/assemblydistricts.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yan\New folder\Dropbox\Screenshots\Screenshot 2015-01-14 15.18.05.png"/>
          <p:cNvPicPr>
            <a:picLocks noChangeAspect="1" noChangeArrowheads="1"/>
          </p:cNvPicPr>
          <p:nvPr/>
        </p:nvPicPr>
        <p:blipFill>
          <a:blip r:embed="rId3" cstate="print"/>
          <a:srcRect/>
          <a:stretch>
            <a:fillRect/>
          </a:stretch>
        </p:blipFill>
        <p:spPr bwMode="auto">
          <a:xfrm>
            <a:off x="0" y="838200"/>
            <a:ext cx="9144000" cy="514050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7410" name="Picture 2" descr="C:\Users\Ryan\New folder\Dropbox\Screenshots\Screenshot 2015-01-14 15.19.52.png"/>
          <p:cNvPicPr>
            <a:picLocks noChangeAspect="1" noChangeArrowheads="1"/>
          </p:cNvPicPr>
          <p:nvPr/>
        </p:nvPicPr>
        <p:blipFill>
          <a:blip r:embed="rId2" cstate="print"/>
          <a:srcRect/>
          <a:stretch>
            <a:fillRect/>
          </a:stretch>
        </p:blipFill>
        <p:spPr bwMode="auto">
          <a:xfrm>
            <a:off x="0" y="457200"/>
            <a:ext cx="9144000" cy="514050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8434" name="Picture 2" descr="C:\Users\Ryan\New folder\Dropbox\Screenshots\Screenshot 2015-01-14 15.19.58.png"/>
          <p:cNvPicPr>
            <a:picLocks noChangeAspect="1" noChangeArrowheads="1"/>
          </p:cNvPicPr>
          <p:nvPr/>
        </p:nvPicPr>
        <p:blipFill>
          <a:blip r:embed="rId3" cstate="print"/>
          <a:srcRect/>
          <a:stretch>
            <a:fillRect/>
          </a:stretch>
        </p:blipFill>
        <p:spPr bwMode="auto">
          <a:xfrm>
            <a:off x="0" y="762000"/>
            <a:ext cx="9144000" cy="514050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C:\Users\Ryan\New folder\Dropbox\Screenshots\Screenshot 2015-01-14 15.19.44.png"/>
          <p:cNvPicPr>
            <a:picLocks noChangeAspect="1" noChangeArrowheads="1"/>
          </p:cNvPicPr>
          <p:nvPr/>
        </p:nvPicPr>
        <p:blipFill>
          <a:blip r:embed="rId2" cstate="print"/>
          <a:srcRect/>
          <a:stretch>
            <a:fillRect/>
          </a:stretch>
        </p:blipFill>
        <p:spPr bwMode="auto">
          <a:xfrm>
            <a:off x="0" y="609600"/>
            <a:ext cx="9144000" cy="536910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4400" b="1" dirty="0" smtClean="0"/>
              <a:t>Redistricting</a:t>
            </a:r>
          </a:p>
          <a:p>
            <a:pPr algn="ctr"/>
            <a:endParaRPr lang="en-US" sz="1200" b="1" dirty="0"/>
          </a:p>
          <a:p>
            <a:pPr algn="ctr"/>
            <a:r>
              <a:rPr lang="en-US" sz="3600" dirty="0" smtClean="0"/>
              <a:t>The Good, The Bad and The Ugly</a:t>
            </a:r>
            <a:endParaRPr lang="en-US" sz="3600" dirty="0"/>
          </a:p>
        </p:txBody>
      </p:sp>
    </p:spTree>
    <p:extLst>
      <p:ext uri="{BB962C8B-B14F-4D97-AF65-F5344CB8AC3E}">
        <p14:creationId xmlns:p14="http://schemas.microsoft.com/office/powerpoint/2010/main" val="2958562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2530" name="Picture 2" descr="C:\Users\Ryan\New folder\Dropbox\Screenshots\Screenshot 2015-01-14 15.20.24.png"/>
          <p:cNvPicPr>
            <a:picLocks noChangeAspect="1" noChangeArrowheads="1"/>
          </p:cNvPicPr>
          <p:nvPr/>
        </p:nvPicPr>
        <p:blipFill>
          <a:blip r:embed="rId3" cstate="print"/>
          <a:srcRect/>
          <a:stretch>
            <a:fillRect/>
          </a:stretch>
        </p:blipFill>
        <p:spPr bwMode="auto">
          <a:xfrm>
            <a:off x="0" y="762000"/>
            <a:ext cx="9144000" cy="514050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3554" name="Picture 2" descr="C:\Users\Ryan\New folder\Dropbox\Screenshots\Screenshot 2015-01-14 15.20.31.png"/>
          <p:cNvPicPr>
            <a:picLocks noChangeAspect="1" noChangeArrowheads="1"/>
          </p:cNvPicPr>
          <p:nvPr/>
        </p:nvPicPr>
        <p:blipFill>
          <a:blip r:embed="rId3" cstate="print"/>
          <a:srcRect/>
          <a:stretch>
            <a:fillRect/>
          </a:stretch>
        </p:blipFill>
        <p:spPr bwMode="auto">
          <a:xfrm>
            <a:off x="0" y="838200"/>
            <a:ext cx="9144000" cy="514050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7650" name="Picture 2" descr="C:\Users\Ryan\New folder\Dropbox\Screenshots\Screenshot 2015-01-14 15.20.56.png"/>
          <p:cNvPicPr>
            <a:picLocks noChangeAspect="1" noChangeArrowheads="1"/>
          </p:cNvPicPr>
          <p:nvPr/>
        </p:nvPicPr>
        <p:blipFill>
          <a:blip r:embed="rId2" cstate="print"/>
          <a:srcRect/>
          <a:stretch>
            <a:fillRect/>
          </a:stretch>
        </p:blipFill>
        <p:spPr bwMode="auto">
          <a:xfrm>
            <a:off x="0" y="762000"/>
            <a:ext cx="9144000" cy="514050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8674" name="Picture 2" descr="C:\Users\Ryan\New folder\Dropbox\Screenshots\Screenshot 2015-01-14 15.21.07.png"/>
          <p:cNvPicPr>
            <a:picLocks noChangeAspect="1" noChangeArrowheads="1"/>
          </p:cNvPicPr>
          <p:nvPr/>
        </p:nvPicPr>
        <p:blipFill>
          <a:blip r:embed="rId2" cstate="print"/>
          <a:srcRect/>
          <a:stretch>
            <a:fillRect/>
          </a:stretch>
        </p:blipFill>
        <p:spPr bwMode="auto">
          <a:xfrm>
            <a:off x="0" y="838200"/>
            <a:ext cx="9144000" cy="514050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9698" name="Picture 2" descr="C:\Users\Ryan\New folder\Dropbox\Screenshots\Screenshot 2015-01-14 15.21.19.png"/>
          <p:cNvPicPr>
            <a:picLocks noChangeAspect="1" noChangeArrowheads="1"/>
          </p:cNvPicPr>
          <p:nvPr/>
        </p:nvPicPr>
        <p:blipFill>
          <a:blip r:embed="rId3" cstate="print"/>
          <a:srcRect/>
          <a:stretch>
            <a:fillRect/>
          </a:stretch>
        </p:blipFill>
        <p:spPr bwMode="auto">
          <a:xfrm>
            <a:off x="0" y="762000"/>
            <a:ext cx="9144000" cy="514050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228600" y="274637"/>
            <a:ext cx="8686800" cy="7921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Who draws the maps in Illinois?</a:t>
            </a:r>
          </a:p>
        </p:txBody>
      </p:sp>
      <p:sp>
        <p:nvSpPr>
          <p:cNvPr id="92" name="Shape 92"/>
          <p:cNvSpPr txBox="1">
            <a:spLocks noGrp="1"/>
          </p:cNvSpPr>
          <p:nvPr>
            <p:ph idx="1"/>
          </p:nvPr>
        </p:nvSpPr>
        <p:spPr>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Calibri"/>
              <a:buNone/>
            </a:pPr>
            <a:r>
              <a:rPr lang="en-US" sz="2500" b="0" i="0" u="none" strike="noStrike" cap="none" baseline="0" dirty="0">
                <a:solidFill>
                  <a:schemeClr val="dk1"/>
                </a:solidFill>
                <a:latin typeface="Calibri"/>
                <a:ea typeface="Calibri"/>
                <a:cs typeface="Calibri"/>
                <a:sym typeface="Calibri"/>
              </a:rPr>
              <a:t>Illinois has some of the most gerrymandered districts in America. </a:t>
            </a:r>
            <a:r>
              <a:rPr lang="en-US" sz="2500" b="0" i="1" u="none" strike="noStrike" cap="none" baseline="0" dirty="0">
                <a:solidFill>
                  <a:schemeClr val="dk1"/>
                </a:solidFill>
                <a:latin typeface="Calibri"/>
                <a:ea typeface="Calibri"/>
                <a:cs typeface="Calibri"/>
                <a:sym typeface="Calibri"/>
              </a:rPr>
              <a:t>Politico </a:t>
            </a:r>
            <a:r>
              <a:rPr lang="en-US" sz="2500" b="0" i="0" u="none" strike="noStrike" cap="none" baseline="0" dirty="0">
                <a:solidFill>
                  <a:schemeClr val="dk1"/>
                </a:solidFill>
                <a:latin typeface="Calibri"/>
                <a:ea typeface="Calibri"/>
                <a:cs typeface="Calibri"/>
                <a:sym typeface="Calibri"/>
              </a:rPr>
              <a:t>said that Speaker Madigan “punched his ticket to the partisan hall of fame” with the 2011 mapping process.</a:t>
            </a:r>
          </a:p>
          <a:p>
            <a:pPr marL="0" marR="0" lvl="0" indent="0" algn="l" rtl="0">
              <a:lnSpc>
                <a:spcPct val="80000"/>
              </a:lnSpc>
              <a:spcBef>
                <a:spcPts val="496"/>
              </a:spcBef>
              <a:buClr>
                <a:schemeClr val="dk1"/>
              </a:buClr>
              <a:buFont typeface="Calibri"/>
              <a:buNone/>
            </a:pPr>
            <a:endParaRPr sz="25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500"/>
              </a:spcBef>
              <a:buClr>
                <a:schemeClr val="dk1"/>
              </a:buClr>
              <a:buSzPct val="25000"/>
              <a:buFont typeface="Calibri"/>
              <a:buNone/>
            </a:pPr>
            <a:r>
              <a:rPr lang="en-US" sz="2500" b="0" i="0" u="none" strike="noStrike" cap="none" baseline="0" dirty="0">
                <a:solidFill>
                  <a:schemeClr val="dk1"/>
                </a:solidFill>
                <a:latin typeface="Calibri"/>
                <a:ea typeface="Calibri"/>
                <a:cs typeface="Calibri"/>
                <a:sym typeface="Calibri"/>
              </a:rPr>
              <a:t>Party leaders drew the maps entirely behind closed doors. They packed citizens into districts that punished political foes and rewarded allies in their party—just as Republicans have when they controlled the process. Along the way, communities of color were cracked  into pieces, diluting their voting power. They also split towns and neighborhoods throughout the state, and disenfranchised others.</a:t>
            </a:r>
          </a:p>
          <a:p>
            <a:pPr marL="0" marR="0" lvl="0" indent="0" algn="l" rtl="0">
              <a:lnSpc>
                <a:spcPct val="80000"/>
              </a:lnSpc>
              <a:spcBef>
                <a:spcPts val="496"/>
              </a:spcBef>
              <a:buClr>
                <a:schemeClr val="dk1"/>
              </a:buClr>
              <a:buFont typeface="Calibri"/>
              <a:buNone/>
            </a:pPr>
            <a:endParaRPr sz="25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yan\New folder\Dropbox\Screenshots\Screenshot 2015-01-14 15.18.14.png"/>
          <p:cNvPicPr>
            <a:picLocks noChangeAspect="1" noChangeArrowheads="1"/>
          </p:cNvPicPr>
          <p:nvPr/>
        </p:nvPicPr>
        <p:blipFill>
          <a:blip r:embed="rId3" cstate="print"/>
          <a:srcRect/>
          <a:stretch>
            <a:fillRect/>
          </a:stretch>
        </p:blipFill>
        <p:spPr bwMode="auto">
          <a:xfrm>
            <a:off x="0" y="838200"/>
            <a:ext cx="9144000" cy="514050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rotWithShape="1">
          <a:blip r:embed="rId3" cstate="print">
            <a:alphaModFix/>
          </a:blip>
          <a:srcRect l="52122" t="39583" r="11567" b="19791"/>
          <a:stretch/>
        </p:blipFill>
        <p:spPr>
          <a:xfrm>
            <a:off x="408355" y="1981200"/>
            <a:ext cx="4239845" cy="2666999"/>
          </a:xfrm>
          <a:prstGeom prst="rect">
            <a:avLst/>
          </a:prstGeom>
          <a:noFill/>
          <a:ln>
            <a:noFill/>
          </a:ln>
        </p:spPr>
      </p:pic>
      <p:sp>
        <p:nvSpPr>
          <p:cNvPr id="108" name="Shape 1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1. Creating Apparatchik Legislators</a:t>
            </a:r>
          </a:p>
        </p:txBody>
      </p:sp>
      <p:sp>
        <p:nvSpPr>
          <p:cNvPr id="107" name="Shape 107"/>
          <p:cNvSpPr txBox="1">
            <a:spLocks noGrp="1"/>
          </p:cNvSpPr>
          <p:nvPr>
            <p:ph idx="1"/>
          </p:nvPr>
        </p:nvSpPr>
        <p:spPr>
          <a:xfrm>
            <a:off x="4876800" y="1447800"/>
            <a:ext cx="3962399" cy="426719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Calibri"/>
              <a:buNone/>
            </a:pPr>
            <a:r>
              <a:rPr lang="en-US" sz="1750" b="0" i="0" u="none" strike="noStrike" cap="none" baseline="0" dirty="0">
                <a:solidFill>
                  <a:schemeClr val="dk1"/>
                </a:solidFill>
                <a:latin typeface="Calibri"/>
                <a:ea typeface="Calibri"/>
                <a:cs typeface="Calibri"/>
                <a:sym typeface="Calibri"/>
              </a:rPr>
              <a:t>The new map splits Springfield in three, and connects it with rural areas and Decatur to form the 96</a:t>
            </a:r>
            <a:r>
              <a:rPr lang="en-US" sz="1750" b="0" i="0" u="none" strike="noStrike" cap="none" baseline="30000" dirty="0">
                <a:solidFill>
                  <a:schemeClr val="dk1"/>
                </a:solidFill>
                <a:latin typeface="Calibri"/>
                <a:ea typeface="Calibri"/>
                <a:cs typeface="Calibri"/>
                <a:sym typeface="Calibri"/>
              </a:rPr>
              <a:t>th</a:t>
            </a:r>
            <a:r>
              <a:rPr lang="en-US" sz="1750" b="0" i="0" u="none" strike="noStrike" cap="none" baseline="0" dirty="0">
                <a:solidFill>
                  <a:schemeClr val="dk1"/>
                </a:solidFill>
                <a:latin typeface="Calibri"/>
                <a:ea typeface="Calibri"/>
                <a:cs typeface="Calibri"/>
                <a:sym typeface="Calibri"/>
              </a:rPr>
              <a:t> district. Under the new map, Springfield residents cannot hold a single representative accountable, and voters in the rural areas are essentially disenfranchised.</a:t>
            </a:r>
          </a:p>
          <a:p>
            <a:pPr marL="0" marR="0" lvl="0" indent="0" algn="l" rtl="0">
              <a:lnSpc>
                <a:spcPct val="80000"/>
              </a:lnSpc>
              <a:spcBef>
                <a:spcPts val="352"/>
              </a:spcBef>
              <a:buClr>
                <a:schemeClr val="dk1"/>
              </a:buClr>
              <a:buFont typeface="Calibri"/>
              <a:buNone/>
            </a:pPr>
            <a:endParaRPr sz="175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350"/>
              </a:spcBef>
              <a:buClr>
                <a:schemeClr val="dk1"/>
              </a:buClr>
              <a:buSzPct val="25000"/>
              <a:buFont typeface="Calibri"/>
              <a:buNone/>
            </a:pPr>
            <a:r>
              <a:rPr lang="en-US" sz="1750" b="0" i="0" u="none" strike="noStrike" cap="none" baseline="0" dirty="0">
                <a:solidFill>
                  <a:schemeClr val="dk1"/>
                </a:solidFill>
                <a:latin typeface="Calibri"/>
                <a:ea typeface="Calibri"/>
                <a:cs typeface="Calibri"/>
                <a:sym typeface="Calibri"/>
              </a:rPr>
              <a:t>The majority party and its allies spend $88,000 to help a political neophyte win the primary on the strength of brutal attacks-by-mail against independent-minded competitors. She avoids candidate forums and media questions, but coasts to general election victory.</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2. Avoiding Accountability</a:t>
            </a:r>
          </a:p>
        </p:txBody>
      </p:sp>
      <p:sp>
        <p:nvSpPr>
          <p:cNvPr id="114" name="Shape 114"/>
          <p:cNvSpPr txBox="1">
            <a:spLocks noGrp="1"/>
          </p:cNvSpPr>
          <p:nvPr>
            <p:ph idx="1"/>
          </p:nvPr>
        </p:nvSpPr>
        <p:spPr>
          <a:xfrm>
            <a:off x="4876800" y="1447800"/>
            <a:ext cx="3962399" cy="426719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Calibri"/>
              <a:buNone/>
            </a:pPr>
            <a:r>
              <a:rPr lang="en-US" sz="2000" b="0" i="0" u="none" strike="noStrike" cap="none" baseline="0" dirty="0">
                <a:solidFill>
                  <a:schemeClr val="dk1"/>
                </a:solidFill>
                <a:latin typeface="Calibri"/>
                <a:ea typeface="Calibri"/>
                <a:cs typeface="Calibri"/>
                <a:sym typeface="Calibri"/>
              </a:rPr>
              <a:t>A longtime state representative has been in office since 1990. He is a retired City of Chicago Clerk and the brother of </a:t>
            </a:r>
            <a:r>
              <a:rPr lang="en-US" sz="2000" b="0" i="0" u="none" strike="noStrike" cap="none" baseline="0" dirty="0" smtClean="0">
                <a:solidFill>
                  <a:schemeClr val="dk1"/>
                </a:solidFill>
                <a:latin typeface="Calibri"/>
                <a:ea typeface="Calibri"/>
                <a:cs typeface="Calibri"/>
                <a:sym typeface="Calibri"/>
              </a:rPr>
              <a:t>a powerful Chicago Alderman</a:t>
            </a:r>
            <a:r>
              <a:rPr lang="en-US" sz="2000" b="0" i="0" u="none" strike="noStrike" cap="none" baseline="0" dirty="0">
                <a:solidFill>
                  <a:schemeClr val="dk1"/>
                </a:solidFill>
                <a:latin typeface="Calibri"/>
                <a:ea typeface="Calibri"/>
                <a:cs typeface="Calibri"/>
                <a:sym typeface="Calibri"/>
              </a:rPr>
              <a:t>. In 2011, he becomes a lobbyist at City Hall but does not step down as an elected official, creating an uproar over conflicts of interest.</a:t>
            </a:r>
          </a:p>
          <a:p>
            <a:pPr marL="0" marR="0" lvl="0" indent="0" algn="l" rtl="0">
              <a:lnSpc>
                <a:spcPct val="80000"/>
              </a:lnSpc>
              <a:spcBef>
                <a:spcPts val="400"/>
              </a:spcBef>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400"/>
              </a:spcBef>
              <a:buClr>
                <a:schemeClr val="dk1"/>
              </a:buClr>
              <a:buSzPct val="25000"/>
              <a:buFont typeface="Calibri"/>
              <a:buNone/>
            </a:pPr>
            <a:r>
              <a:rPr lang="en-US" sz="2000" b="0" i="0" u="none" strike="noStrike" cap="none" baseline="0" dirty="0">
                <a:solidFill>
                  <a:schemeClr val="dk1"/>
                </a:solidFill>
                <a:latin typeface="Calibri"/>
                <a:ea typeface="Calibri"/>
                <a:cs typeface="Calibri"/>
                <a:sym typeface="Calibri"/>
              </a:rPr>
              <a:t>During the re-map, the 1</a:t>
            </a:r>
            <a:r>
              <a:rPr lang="en-US" sz="2000" b="0" i="0" u="none" strike="noStrike" cap="none" baseline="30000" dirty="0">
                <a:solidFill>
                  <a:schemeClr val="dk1"/>
                </a:solidFill>
                <a:latin typeface="Calibri"/>
                <a:ea typeface="Calibri"/>
                <a:cs typeface="Calibri"/>
                <a:sym typeface="Calibri"/>
              </a:rPr>
              <a:t>st</a:t>
            </a:r>
            <a:r>
              <a:rPr lang="en-US" sz="2000" b="0" i="0" u="none" strike="noStrike" cap="none" baseline="0" dirty="0">
                <a:solidFill>
                  <a:schemeClr val="dk1"/>
                </a:solidFill>
                <a:latin typeface="Calibri"/>
                <a:ea typeface="Calibri"/>
                <a:cs typeface="Calibri"/>
                <a:sym typeface="Calibri"/>
              </a:rPr>
              <a:t> district is drawn  tailored to his political base. He runs unopposed in the primary and unopposed in the general election in 2012.</a:t>
            </a:r>
          </a:p>
        </p:txBody>
      </p:sp>
      <p:pic>
        <p:nvPicPr>
          <p:cNvPr id="116" name="Shape 116"/>
          <p:cNvPicPr preferRelativeResize="0"/>
          <p:nvPr/>
        </p:nvPicPr>
        <p:blipFill rotWithShape="1">
          <a:blip r:embed="rId3" cstate="print">
            <a:alphaModFix/>
          </a:blip>
          <a:srcRect l="48994" t="27142" r="10846" b="12857"/>
          <a:stretch/>
        </p:blipFill>
        <p:spPr>
          <a:xfrm>
            <a:off x="685800" y="2286000"/>
            <a:ext cx="3809999" cy="3200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74638"/>
            <a:ext cx="8229600" cy="6888162"/>
          </a:xfrm>
        </p:spPr>
      </p:pic>
    </p:spTree>
    <p:extLst>
      <p:ext uri="{BB962C8B-B14F-4D97-AF65-F5344CB8AC3E}">
        <p14:creationId xmlns:p14="http://schemas.microsoft.com/office/powerpoint/2010/main" val="401105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76200"/>
            <a:ext cx="7162800" cy="7239000"/>
          </a:xfrm>
        </p:spPr>
      </p:pic>
    </p:spTree>
    <p:extLst>
      <p:ext uri="{BB962C8B-B14F-4D97-AF65-F5344CB8AC3E}">
        <p14:creationId xmlns:p14="http://schemas.microsoft.com/office/powerpoint/2010/main" val="221426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57200"/>
            <a:ext cx="8839200" cy="7010400"/>
          </a:xfrm>
        </p:spPr>
      </p:pic>
    </p:spTree>
    <p:extLst>
      <p:ext uri="{BB962C8B-B14F-4D97-AF65-F5344CB8AC3E}">
        <p14:creationId xmlns:p14="http://schemas.microsoft.com/office/powerpoint/2010/main" val="211216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139838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Last Four Legislative Maps &amp; Electoral Advantage</a:t>
            </a:r>
            <a:endParaRPr lang="en-US" dirty="0"/>
          </a:p>
        </p:txBody>
      </p:sp>
      <p:graphicFrame>
        <p:nvGraphicFramePr>
          <p:cNvPr id="4" name="Content Placeholder 3"/>
          <p:cNvGraphicFramePr>
            <a:graphicFrameLocks noGrp="1"/>
          </p:cNvGraphicFramePr>
          <p:nvPr>
            <p:ph idx="1"/>
            <p:extLst/>
          </p:nvPr>
        </p:nvGraphicFramePr>
        <p:xfrm>
          <a:off x="1143000" y="1752599"/>
          <a:ext cx="6553200" cy="3276603"/>
        </p:xfrm>
        <a:graphic>
          <a:graphicData uri="http://schemas.openxmlformats.org/drawingml/2006/table">
            <a:tbl>
              <a:tblPr firstRow="1" firstCol="1" bandRow="1">
                <a:tableStyleId>{5C22544A-7EE6-4342-B048-85BDC9FD1C3A}</a:tableStyleId>
              </a:tblPr>
              <a:tblGrid>
                <a:gridCol w="1310503"/>
                <a:gridCol w="1310503"/>
                <a:gridCol w="1310503"/>
                <a:gridCol w="1310503"/>
                <a:gridCol w="1311188"/>
              </a:tblGrid>
              <a:tr h="806926">
                <a:tc>
                  <a:txBody>
                    <a:bodyPr/>
                    <a:lstStyle/>
                    <a:p>
                      <a:pPr marL="0" marR="0">
                        <a:spcBef>
                          <a:spcPts val="0"/>
                        </a:spcBef>
                        <a:spcAft>
                          <a:spcPts val="0"/>
                        </a:spcAft>
                      </a:pPr>
                      <a:r>
                        <a:rPr lang="en-US" sz="1100" dirty="0">
                          <a:effectLst/>
                        </a:rPr>
                        <a:t>Election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Party Drawing Map*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Seats Gained in House &amp; Senate**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Uncontested House &amp; Senate Races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205"/>
                        </a:lnSpc>
                        <a:spcBef>
                          <a:spcPts val="0"/>
                        </a:spcBef>
                        <a:spcAft>
                          <a:spcPts val="1000"/>
                        </a:spcAft>
                      </a:pPr>
                      <a:r>
                        <a:rPr lang="en-US" sz="1100" dirty="0">
                          <a:effectLst/>
                        </a:rPr>
                        <a:t>Competitive House &amp; Senate Races***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9492">
                <a:tc>
                  <a:txBody>
                    <a:bodyPr/>
                    <a:lstStyle/>
                    <a:p>
                      <a:pPr marL="0" marR="0" algn="ctr">
                        <a:spcBef>
                          <a:spcPts val="0"/>
                        </a:spcBef>
                        <a:spcAft>
                          <a:spcPts val="0"/>
                        </a:spcAft>
                      </a:pPr>
                      <a:r>
                        <a:rPr lang="en-US" sz="1150" dirty="0">
                          <a:effectLst/>
                        </a:rPr>
                        <a:t>1982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205"/>
                        </a:lnSpc>
                        <a:spcBef>
                          <a:spcPts val="0"/>
                        </a:spcBef>
                        <a:spcAft>
                          <a:spcPts val="1000"/>
                        </a:spcAft>
                      </a:pPr>
                      <a:r>
                        <a:rPr lang="en-US" sz="1150" dirty="0">
                          <a:effectLst/>
                        </a:rPr>
                        <a:t>Democrats</a:t>
                      </a:r>
                      <a:endParaRPr lang="en-US" sz="1100" dirty="0">
                        <a:effectLst/>
                      </a:endParaRPr>
                    </a:p>
                    <a:p>
                      <a:pPr marL="0" marR="0" algn="ctr">
                        <a:spcBef>
                          <a:spcPts val="0"/>
                        </a:spcBef>
                        <a:spcAft>
                          <a:spcPts val="0"/>
                        </a:spcAft>
                      </a:pPr>
                      <a:r>
                        <a:rPr lang="en-US" sz="1150" dirty="0">
                          <a:effectLst/>
                        </a:rPr>
                        <a:t>(tiebreaker)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13H &amp; 3S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9492">
                <a:tc>
                  <a:txBody>
                    <a:bodyPr/>
                    <a:lstStyle/>
                    <a:p>
                      <a:pPr marL="0" marR="0" algn="ctr">
                        <a:spcBef>
                          <a:spcPts val="0"/>
                        </a:spcBef>
                        <a:spcAft>
                          <a:spcPts val="0"/>
                        </a:spcAft>
                      </a:pPr>
                      <a:r>
                        <a:rPr lang="en-US" sz="1150" dirty="0">
                          <a:effectLst/>
                        </a:rPr>
                        <a:t>1992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205"/>
                        </a:lnSpc>
                        <a:spcBef>
                          <a:spcPts val="0"/>
                        </a:spcBef>
                        <a:spcAft>
                          <a:spcPts val="1000"/>
                        </a:spcAft>
                      </a:pPr>
                      <a:r>
                        <a:rPr lang="en-US" sz="1150" dirty="0">
                          <a:effectLst/>
                        </a:rPr>
                        <a:t>Republicans</a:t>
                      </a:r>
                      <a:endParaRPr lang="en-US" sz="1100" dirty="0">
                        <a:effectLst/>
                      </a:endParaRPr>
                    </a:p>
                    <a:p>
                      <a:pPr marL="0" marR="0" algn="ctr">
                        <a:spcBef>
                          <a:spcPts val="0"/>
                        </a:spcBef>
                        <a:spcAft>
                          <a:spcPts val="0"/>
                        </a:spcAft>
                      </a:pPr>
                      <a:r>
                        <a:rPr lang="en-US" sz="1150" dirty="0">
                          <a:effectLst/>
                        </a:rPr>
                        <a:t>(tiebreaker)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5H &amp; 4S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9492">
                <a:tc>
                  <a:txBody>
                    <a:bodyPr/>
                    <a:lstStyle/>
                    <a:p>
                      <a:pPr marL="0" marR="0" algn="ctr">
                        <a:spcBef>
                          <a:spcPts val="0"/>
                        </a:spcBef>
                        <a:spcAft>
                          <a:spcPts val="0"/>
                        </a:spcAft>
                      </a:pPr>
                      <a:r>
                        <a:rPr lang="en-US" sz="1150" dirty="0">
                          <a:effectLst/>
                        </a:rPr>
                        <a:t>2002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205"/>
                        </a:lnSpc>
                        <a:spcBef>
                          <a:spcPts val="0"/>
                        </a:spcBef>
                        <a:spcAft>
                          <a:spcPts val="1000"/>
                        </a:spcAft>
                      </a:pPr>
                      <a:r>
                        <a:rPr lang="en-US" sz="1150" dirty="0">
                          <a:effectLst/>
                        </a:rPr>
                        <a:t>Democrats</a:t>
                      </a:r>
                      <a:endParaRPr lang="en-US" sz="1100" dirty="0">
                        <a:effectLst/>
                      </a:endParaRPr>
                    </a:p>
                    <a:p>
                      <a:pPr marL="0" marR="0" algn="ctr">
                        <a:spcBef>
                          <a:spcPts val="0"/>
                        </a:spcBef>
                        <a:spcAft>
                          <a:spcPts val="0"/>
                        </a:spcAft>
                      </a:pPr>
                      <a:r>
                        <a:rPr lang="en-US" sz="1150" dirty="0">
                          <a:effectLst/>
                        </a:rPr>
                        <a:t>(tiebreaker)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4H &amp; 5S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201">
                <a:tc>
                  <a:txBody>
                    <a:bodyPr/>
                    <a:lstStyle/>
                    <a:p>
                      <a:pPr marL="0" marR="0" algn="ctr">
                        <a:spcBef>
                          <a:spcPts val="0"/>
                        </a:spcBef>
                        <a:spcAft>
                          <a:spcPts val="0"/>
                        </a:spcAft>
                      </a:pPr>
                      <a:r>
                        <a:rPr lang="en-US" sz="1150" dirty="0">
                          <a:effectLst/>
                        </a:rPr>
                        <a:t>2012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Democrats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7H &amp; 6S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101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TextBox 5"/>
          <p:cNvSpPr txBox="1"/>
          <p:nvPr/>
        </p:nvSpPr>
        <p:spPr>
          <a:xfrm>
            <a:off x="1066800" y="5334000"/>
            <a:ext cx="6629400" cy="1015663"/>
          </a:xfrm>
          <a:prstGeom prst="rect">
            <a:avLst/>
          </a:prstGeom>
          <a:noFill/>
        </p:spPr>
        <p:txBody>
          <a:bodyPr wrap="square" rtlCol="0">
            <a:spAutoFit/>
          </a:bodyPr>
          <a:lstStyle/>
          <a:p>
            <a:r>
              <a:rPr lang="en-US" sz="1200" kern="1200" dirty="0" smtClean="0">
                <a:solidFill>
                  <a:schemeClr val="tx1"/>
                </a:solidFill>
              </a:rPr>
              <a:t>*In the event that both the legislature and an independent commission fail to agree on a new map, a 9</a:t>
            </a:r>
            <a:r>
              <a:rPr lang="en-US" sz="1200" kern="1200" baseline="30000" dirty="0" smtClean="0">
                <a:solidFill>
                  <a:schemeClr val="tx1"/>
                </a:solidFill>
              </a:rPr>
              <a:t>th</a:t>
            </a:r>
            <a:r>
              <a:rPr lang="en-US" sz="1200" kern="1200" dirty="0" smtClean="0">
                <a:solidFill>
                  <a:schemeClr val="tx1"/>
                </a:solidFill>
              </a:rPr>
              <a:t> commission member is randomly selected from one of the two main parties.</a:t>
            </a:r>
          </a:p>
          <a:p>
            <a:r>
              <a:rPr lang="en-US" sz="1200" dirty="0" smtClean="0"/>
              <a:t>** Seats gained by the party that drew the map in election immediately following the redrawing.</a:t>
            </a:r>
          </a:p>
          <a:p>
            <a:r>
              <a:rPr lang="en-US" sz="1200" dirty="0" smtClean="0"/>
              <a:t>*** Competitive elections are defined as elections in which the losing candidate received at least 45% of the vote.</a:t>
            </a:r>
          </a:p>
        </p:txBody>
      </p:sp>
    </p:spTree>
    <p:extLst>
      <p:ext uri="{BB962C8B-B14F-4D97-AF65-F5344CB8AC3E}">
        <p14:creationId xmlns:p14="http://schemas.microsoft.com/office/powerpoint/2010/main" val="414374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dirty="0">
                <a:solidFill>
                  <a:schemeClr val="dk1"/>
                </a:solidFill>
                <a:latin typeface="Calibri"/>
                <a:ea typeface="Calibri"/>
                <a:cs typeface="Calibri"/>
                <a:sym typeface="Calibri"/>
              </a:rPr>
              <a:t>What does good redistricting look like?</a:t>
            </a:r>
          </a:p>
        </p:txBody>
      </p:sp>
      <p:sp>
        <p:nvSpPr>
          <p:cNvPr id="131" name="Shape 131"/>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Calibri"/>
              <a:buChar char="•"/>
            </a:pPr>
            <a:r>
              <a:rPr lang="en-US" b="1" i="0" u="none" strike="noStrike" cap="none" baseline="0" dirty="0">
                <a:solidFill>
                  <a:schemeClr val="dk1"/>
                </a:solidFill>
                <a:latin typeface="Calibri"/>
                <a:ea typeface="Calibri"/>
                <a:cs typeface="Calibri"/>
                <a:sym typeface="Calibri"/>
              </a:rPr>
              <a:t>Independent mappers</a:t>
            </a:r>
            <a:r>
              <a:rPr lang="en-US" b="0" i="0" u="none" strike="noStrike" cap="none" baseline="0" dirty="0">
                <a:solidFill>
                  <a:schemeClr val="dk1"/>
                </a:solidFill>
                <a:latin typeface="Calibri"/>
                <a:ea typeface="Calibri"/>
                <a:cs typeface="Calibri"/>
                <a:sym typeface="Calibri"/>
              </a:rPr>
              <a:t>. Distance politicians from the map-drawing process by creating an independent redistricting commission</a:t>
            </a:r>
            <a:r>
              <a:rPr lang="en-US" b="0" i="0" u="none" strike="noStrike" cap="none" baseline="0" dirty="0" smtClean="0">
                <a:solidFill>
                  <a:schemeClr val="dk1"/>
                </a:solidFill>
                <a:latin typeface="Calibri"/>
                <a:ea typeface="Calibri"/>
                <a:cs typeface="Calibri"/>
                <a:sym typeface="Calibri"/>
              </a:rPr>
              <a:t>.</a:t>
            </a:r>
            <a:endParaRPr lang="en-US"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b="1" dirty="0">
                <a:solidFill>
                  <a:schemeClr val="dk1"/>
                </a:solidFill>
                <a:ea typeface="Calibri"/>
                <a:cs typeface="Calibri"/>
                <a:sym typeface="Calibri"/>
              </a:rPr>
              <a:t>Transparent process.</a:t>
            </a:r>
            <a:r>
              <a:rPr lang="en-US" dirty="0">
                <a:solidFill>
                  <a:schemeClr val="dk1"/>
                </a:solidFill>
                <a:ea typeface="Calibri"/>
                <a:cs typeface="Calibri"/>
                <a:sym typeface="Calibri"/>
              </a:rPr>
              <a:t> Open redistricting to the public, with ample opportunity for citizens to have direct input into the maps before </a:t>
            </a:r>
            <a:r>
              <a:rPr lang="en-US" i="1" dirty="0">
                <a:solidFill>
                  <a:schemeClr val="dk1"/>
                </a:solidFill>
                <a:ea typeface="Calibri"/>
                <a:cs typeface="Calibri"/>
                <a:sym typeface="Calibri"/>
              </a:rPr>
              <a:t>and</a:t>
            </a:r>
            <a:r>
              <a:rPr lang="en-US" dirty="0">
                <a:solidFill>
                  <a:schemeClr val="dk1"/>
                </a:solidFill>
                <a:ea typeface="Calibri"/>
                <a:cs typeface="Calibri"/>
                <a:sym typeface="Calibri"/>
              </a:rPr>
              <a:t> after they are drafted.</a:t>
            </a:r>
          </a:p>
          <a:p>
            <a:endParaRPr lang="en-US" dirty="0"/>
          </a:p>
        </p:txBody>
      </p:sp>
    </p:spTree>
    <p:extLst>
      <p:ext uri="{BB962C8B-B14F-4D97-AF65-F5344CB8AC3E}">
        <p14:creationId xmlns:p14="http://schemas.microsoft.com/office/powerpoint/2010/main" val="2127369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762000" y="761860"/>
            <a:ext cx="7315200" cy="3376822"/>
          </a:xfrm>
          <a:prstGeom prst="rect">
            <a:avLst/>
          </a:prstGeom>
        </p:spPr>
        <p:txBody>
          <a:bodyPr wrap="square">
            <a:spAutoFit/>
          </a:bodyPr>
          <a:lstStyle/>
          <a:p>
            <a:pPr marL="342900" lvl="0" indent="-342900">
              <a:lnSpc>
                <a:spcPct val="80000"/>
              </a:lnSpc>
              <a:spcBef>
                <a:spcPts val="400"/>
              </a:spcBef>
              <a:buClr>
                <a:schemeClr val="dk1"/>
              </a:buClr>
              <a:buSzPct val="100000"/>
              <a:buFont typeface="Calibri"/>
              <a:buChar char="•"/>
            </a:pPr>
            <a:r>
              <a:rPr lang="en-US" sz="2000" b="1" dirty="0">
                <a:solidFill>
                  <a:schemeClr val="dk1"/>
                </a:solidFill>
                <a:ea typeface="Calibri"/>
                <a:cs typeface="Calibri"/>
                <a:sym typeface="Calibri"/>
              </a:rPr>
              <a:t>Nonpartisan criteria</a:t>
            </a:r>
            <a:r>
              <a:rPr lang="en-US" sz="2000" dirty="0">
                <a:solidFill>
                  <a:schemeClr val="dk1"/>
                </a:solidFill>
                <a:ea typeface="Calibri"/>
                <a:cs typeface="Calibri"/>
                <a:sym typeface="Calibri"/>
              </a:rPr>
              <a:t>. While no  list is perfect, there is general consensus among scholars and practitioners about districts:</a:t>
            </a:r>
          </a:p>
          <a:p>
            <a:pPr marL="342900" lvl="0" indent="-342900">
              <a:lnSpc>
                <a:spcPct val="80000"/>
              </a:lnSpc>
              <a:spcBef>
                <a:spcPts val="400"/>
              </a:spcBef>
              <a:buClr>
                <a:schemeClr val="dk1"/>
              </a:buClr>
            </a:pPr>
            <a:endParaRPr lang="en-US" sz="2000" dirty="0">
              <a:solidFill>
                <a:schemeClr val="dk1"/>
              </a:solidFill>
              <a:ea typeface="Calibri"/>
              <a:cs typeface="Calibri"/>
              <a:sym typeface="Calibri"/>
            </a:endParaRPr>
          </a:p>
          <a:p>
            <a:pPr marL="1143000" lvl="2" indent="-228600">
              <a:lnSpc>
                <a:spcPct val="80000"/>
              </a:lnSpc>
              <a:spcBef>
                <a:spcPts val="340"/>
              </a:spcBef>
              <a:buClr>
                <a:schemeClr val="dk1"/>
              </a:buClr>
              <a:buSzPct val="100000"/>
              <a:buFont typeface="Calibri"/>
              <a:buChar char="•"/>
            </a:pPr>
            <a:r>
              <a:rPr lang="en-US" sz="1700" dirty="0">
                <a:solidFill>
                  <a:schemeClr val="dk1"/>
                </a:solidFill>
                <a:ea typeface="Calibri"/>
                <a:cs typeface="Calibri"/>
                <a:sym typeface="Calibri"/>
              </a:rPr>
              <a:t>Contiguous, substantially equal in population, in compliance with federal laws</a:t>
            </a:r>
          </a:p>
          <a:p>
            <a:pPr marL="1143000" lvl="2" indent="-228600">
              <a:lnSpc>
                <a:spcPct val="80000"/>
              </a:lnSpc>
              <a:spcBef>
                <a:spcPts val="340"/>
              </a:spcBef>
              <a:buClr>
                <a:schemeClr val="dk1"/>
              </a:buClr>
              <a:buSzPct val="100000"/>
              <a:buFont typeface="Calibri"/>
              <a:buChar char="•"/>
            </a:pPr>
            <a:r>
              <a:rPr lang="en-US" sz="1700" dirty="0">
                <a:solidFill>
                  <a:schemeClr val="dk1"/>
                </a:solidFill>
                <a:ea typeface="Calibri"/>
                <a:cs typeface="Calibri"/>
                <a:sym typeface="Calibri"/>
              </a:rPr>
              <a:t>Not drawn to dilute or diminish the ability of a racial or language minority community to elect the candidates of its choice</a:t>
            </a:r>
          </a:p>
          <a:p>
            <a:pPr marL="1143000" lvl="2" indent="-228600">
              <a:lnSpc>
                <a:spcPct val="80000"/>
              </a:lnSpc>
              <a:spcBef>
                <a:spcPts val="340"/>
              </a:spcBef>
              <a:buClr>
                <a:schemeClr val="dk1"/>
              </a:buClr>
              <a:buSzPct val="100000"/>
              <a:buFont typeface="Calibri"/>
              <a:buChar char="•"/>
            </a:pPr>
            <a:r>
              <a:rPr lang="en-US" sz="1700" dirty="0">
                <a:solidFill>
                  <a:schemeClr val="dk1"/>
                </a:solidFill>
                <a:ea typeface="Calibri"/>
                <a:cs typeface="Calibri"/>
                <a:sym typeface="Calibri"/>
              </a:rPr>
              <a:t>Respecting the geographic integrity of cities, towns, and other units of local government</a:t>
            </a:r>
          </a:p>
          <a:p>
            <a:pPr marL="1143000" lvl="2" indent="-228600">
              <a:lnSpc>
                <a:spcPct val="80000"/>
              </a:lnSpc>
              <a:spcBef>
                <a:spcPts val="340"/>
              </a:spcBef>
              <a:buClr>
                <a:schemeClr val="dk1"/>
              </a:buClr>
              <a:buSzPct val="100000"/>
              <a:buFont typeface="Calibri"/>
              <a:buChar char="•"/>
            </a:pPr>
            <a:r>
              <a:rPr lang="en-US" sz="1700" dirty="0">
                <a:solidFill>
                  <a:schemeClr val="dk1"/>
                </a:solidFill>
                <a:ea typeface="Calibri"/>
                <a:cs typeface="Calibri"/>
                <a:sym typeface="Calibri"/>
              </a:rPr>
              <a:t>Respecting the geographic integrity of communities sharing common social and economic interests</a:t>
            </a:r>
          </a:p>
          <a:p>
            <a:pPr marL="1143000" lvl="2" indent="-228600">
              <a:lnSpc>
                <a:spcPct val="80000"/>
              </a:lnSpc>
              <a:spcBef>
                <a:spcPts val="340"/>
              </a:spcBef>
              <a:buClr>
                <a:schemeClr val="dk1"/>
              </a:buClr>
              <a:buSzPct val="100000"/>
              <a:buFont typeface="Calibri"/>
              <a:buChar char="•"/>
            </a:pPr>
            <a:r>
              <a:rPr lang="en-US" sz="1700" dirty="0">
                <a:solidFill>
                  <a:schemeClr val="dk1"/>
                </a:solidFill>
                <a:ea typeface="Calibri"/>
                <a:cs typeface="Calibri"/>
                <a:sym typeface="Calibri"/>
              </a:rPr>
              <a:t>Not drawn to purposefully or significantly discriminate against or favor any political party or group, and not considering the residence of any person</a:t>
            </a:r>
          </a:p>
        </p:txBody>
      </p:sp>
    </p:spTree>
    <p:extLst>
      <p:ext uri="{BB962C8B-B14F-4D97-AF65-F5344CB8AC3E}">
        <p14:creationId xmlns:p14="http://schemas.microsoft.com/office/powerpoint/2010/main" val="2351564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C:\Users\Ryan\New folder\Dropbox\Screenshots\Screenshot 2015-01-14 15.19.31.png"/>
          <p:cNvPicPr>
            <a:picLocks noChangeAspect="1" noChangeArrowheads="1"/>
          </p:cNvPicPr>
          <p:nvPr/>
        </p:nvPicPr>
        <p:blipFill>
          <a:blip r:embed="rId3" cstate="print"/>
          <a:srcRect/>
          <a:stretch>
            <a:fillRect/>
          </a:stretch>
        </p:blipFill>
        <p:spPr bwMode="auto">
          <a:xfrm>
            <a:off x="0" y="685800"/>
            <a:ext cx="9144000" cy="5140501"/>
          </a:xfrm>
          <a:prstGeom prst="rect">
            <a:avLst/>
          </a:prstGeom>
          <a:noFill/>
        </p:spPr>
      </p:pic>
    </p:spTree>
    <p:extLst>
      <p:ext uri="{BB962C8B-B14F-4D97-AF65-F5344CB8AC3E}">
        <p14:creationId xmlns:p14="http://schemas.microsoft.com/office/powerpoint/2010/main" val="2034840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Shape 1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What happens when you do it right</a:t>
            </a:r>
          </a:p>
        </p:txBody>
      </p:sp>
      <p:sp>
        <p:nvSpPr>
          <p:cNvPr id="137" name="Shape 137"/>
          <p:cNvSpPr txBox="1">
            <a:spLocks noGrp="1"/>
          </p:cNvSpPr>
          <p:nvPr>
            <p:ph idx="1"/>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2200" b="0" i="0" u="none" strike="noStrike" cap="none" baseline="0" dirty="0">
                <a:solidFill>
                  <a:schemeClr val="dk1"/>
                </a:solidFill>
                <a:latin typeface="Calibri"/>
                <a:ea typeface="Calibri"/>
                <a:cs typeface="Calibri"/>
                <a:sym typeface="Calibri"/>
              </a:rPr>
              <a:t>A number of states have instituted independent, nonpartisan redistricting. The results include:</a:t>
            </a:r>
          </a:p>
          <a:p>
            <a:pPr marL="0" marR="0" lvl="0" indent="0" algn="l" rtl="0">
              <a:spcBef>
                <a:spcPts val="440"/>
              </a:spcBef>
              <a:buClr>
                <a:schemeClr val="dk1"/>
              </a:buClr>
              <a:buSzPct val="100000"/>
              <a:buFont typeface="Calibri"/>
              <a:buChar char="•"/>
            </a:pPr>
            <a:r>
              <a:rPr lang="en-US" sz="2200" b="0" i="0" u="none" strike="noStrike" cap="none" baseline="0" dirty="0">
                <a:solidFill>
                  <a:schemeClr val="dk1"/>
                </a:solidFill>
                <a:latin typeface="Calibri"/>
                <a:ea typeface="Calibri"/>
                <a:cs typeface="Calibri"/>
                <a:sym typeface="Calibri"/>
              </a:rPr>
              <a:t>Greater public interest in elections</a:t>
            </a:r>
          </a:p>
          <a:p>
            <a:pPr marL="0" marR="0" lvl="0" indent="0" algn="l" rtl="0">
              <a:spcBef>
                <a:spcPts val="440"/>
              </a:spcBef>
              <a:buClr>
                <a:schemeClr val="dk1"/>
              </a:buClr>
              <a:buSzPct val="100000"/>
              <a:buFont typeface="Calibri"/>
              <a:buChar char="•"/>
            </a:pPr>
            <a:r>
              <a:rPr lang="en-US" sz="2200" b="0" i="0" u="none" strike="noStrike" cap="none" baseline="0" dirty="0">
                <a:solidFill>
                  <a:schemeClr val="dk1"/>
                </a:solidFill>
                <a:latin typeface="Calibri"/>
                <a:ea typeface="Calibri"/>
                <a:cs typeface="Calibri"/>
                <a:sym typeface="Calibri"/>
              </a:rPr>
              <a:t>Increased competition</a:t>
            </a:r>
          </a:p>
          <a:p>
            <a:pPr marL="0" marR="0" lvl="0" indent="0" algn="l" rtl="0">
              <a:spcBef>
                <a:spcPts val="440"/>
              </a:spcBef>
              <a:buClr>
                <a:schemeClr val="dk1"/>
              </a:buClr>
              <a:buSzPct val="100000"/>
              <a:buFont typeface="Calibri"/>
              <a:buChar char="•"/>
            </a:pPr>
            <a:r>
              <a:rPr lang="en-US" sz="2200" b="0" i="0" u="none" strike="noStrike" cap="none" baseline="0" dirty="0">
                <a:solidFill>
                  <a:schemeClr val="dk1"/>
                </a:solidFill>
                <a:latin typeface="Calibri"/>
                <a:ea typeface="Calibri"/>
                <a:cs typeface="Calibri"/>
                <a:sym typeface="Calibri"/>
              </a:rPr>
              <a:t>New candidates entering the process and winning</a:t>
            </a:r>
          </a:p>
          <a:p>
            <a:pPr marL="0" marR="0" lvl="0" indent="0" algn="l" rtl="0">
              <a:spcBef>
                <a:spcPts val="440"/>
              </a:spcBef>
              <a:buClr>
                <a:schemeClr val="dk1"/>
              </a:buClr>
              <a:buSzPct val="100000"/>
              <a:buFont typeface="Calibri"/>
              <a:buChar char="•"/>
            </a:pPr>
            <a:r>
              <a:rPr lang="en-US" sz="2200" b="0" i="0" u="none" strike="noStrike" cap="none" baseline="0" dirty="0">
                <a:solidFill>
                  <a:schemeClr val="dk1"/>
                </a:solidFill>
                <a:latin typeface="Calibri"/>
                <a:ea typeface="Calibri"/>
                <a:cs typeface="Calibri"/>
                <a:sym typeface="Calibri"/>
              </a:rPr>
              <a:t>Greater accountability to voters</a:t>
            </a:r>
          </a:p>
          <a:p>
            <a:pPr marL="0" marR="0" lvl="0" indent="139700" algn="l" rtl="0">
              <a:spcBef>
                <a:spcPts val="440"/>
              </a:spcBef>
              <a:buClr>
                <a:schemeClr val="dk1"/>
              </a:buClr>
              <a:buFont typeface="Calibri"/>
              <a:buNone/>
            </a:pPr>
            <a:endParaRPr sz="2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rotWithShape="1">
          <a:blip r:embed="rId3" cstate="print">
            <a:alphaModFix/>
          </a:blip>
          <a:srcRect l="21875" t="7333" r="33594" b="8666"/>
          <a:stretch/>
        </p:blipFill>
        <p:spPr>
          <a:xfrm>
            <a:off x="598714" y="1752600"/>
            <a:ext cx="3860799" cy="4267199"/>
          </a:xfrm>
          <a:prstGeom prst="rect">
            <a:avLst/>
          </a:prstGeom>
          <a:noFill/>
          <a:ln>
            <a:noFill/>
          </a:ln>
        </p:spPr>
      </p:pic>
      <p:sp>
        <p:nvSpPr>
          <p:cNvPr id="146" name="Shape 146"/>
          <p:cNvSpPr/>
          <p:nvPr/>
        </p:nvSpPr>
        <p:spPr>
          <a:xfrm rot="2772779">
            <a:off x="3833345" y="1618982"/>
            <a:ext cx="685800" cy="990599"/>
          </a:xfrm>
          <a:prstGeom prst="downArrow">
            <a:avLst>
              <a:gd name="adj1" fmla="val 50000"/>
              <a:gd name="adj2" fmla="val 50000"/>
            </a:avLst>
          </a:prstGeom>
          <a:solidFill>
            <a:schemeClr val="accent1"/>
          </a:solidFill>
          <a:ln w="25400" cap="flat">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48" name="Shape 14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Arizona (old map)</a:t>
            </a:r>
          </a:p>
        </p:txBody>
      </p:sp>
      <p:sp>
        <p:nvSpPr>
          <p:cNvPr id="147" name="Shape 147"/>
          <p:cNvSpPr txBox="1">
            <a:spLocks noGrp="1"/>
          </p:cNvSpPr>
          <p:nvPr>
            <p:ph idx="1"/>
          </p:nvPr>
        </p:nvSpPr>
        <p:spPr>
          <a:xfrm>
            <a:off x="4724400" y="1752600"/>
            <a:ext cx="3657600" cy="4343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2950" b="0" i="0" u="none" strike="noStrike" cap="none" baseline="0" dirty="0">
                <a:solidFill>
                  <a:schemeClr val="dk1"/>
                </a:solidFill>
                <a:latin typeface="Calibri"/>
                <a:ea typeface="Calibri"/>
                <a:cs typeface="Calibri"/>
                <a:sym typeface="Calibri"/>
              </a:rPr>
              <a:t>Partisan redistricting had created an absurd outcropping in District 2, giving Trent Franks, one of the most conservative members of Congress, a virtual lock on elections in his district from 2002-2010.</a:t>
            </a: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4" name="Shape 154"/>
          <p:cNvPicPr preferRelativeResize="0"/>
          <p:nvPr/>
        </p:nvPicPr>
        <p:blipFill rotWithShape="1">
          <a:blip r:embed="rId3" cstate="print">
            <a:alphaModFix/>
          </a:blip>
          <a:srcRect t="9333" r="54688"/>
          <a:stretch/>
        </p:blipFill>
        <p:spPr>
          <a:xfrm>
            <a:off x="457200" y="1524000"/>
            <a:ext cx="3964641" cy="4648199"/>
          </a:xfrm>
          <a:prstGeom prst="rect">
            <a:avLst/>
          </a:prstGeom>
          <a:noFill/>
          <a:ln>
            <a:noFill/>
          </a:ln>
        </p:spPr>
      </p:pic>
      <p:sp>
        <p:nvSpPr>
          <p:cNvPr id="155" name="Shape 155"/>
          <p:cNvSpPr txBox="1"/>
          <p:nvPr/>
        </p:nvSpPr>
        <p:spPr>
          <a:xfrm>
            <a:off x="4572000" y="2057400"/>
            <a:ext cx="3657600" cy="434339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Calibri"/>
              <a:buNone/>
            </a:pPr>
            <a:r>
              <a:rPr lang="en-US" sz="2250" b="0" i="0" u="none" strike="noStrike" cap="none" baseline="0" dirty="0">
                <a:solidFill>
                  <a:schemeClr val="dk1"/>
                </a:solidFill>
                <a:latin typeface="Calibri"/>
                <a:ea typeface="Calibri"/>
                <a:cs typeface="Calibri"/>
                <a:sym typeface="Calibri"/>
              </a:rPr>
              <a:t>The independent redistricting commission created </a:t>
            </a:r>
            <a:r>
              <a:rPr lang="en-US" sz="2250" b="0" i="0" u="none" strike="noStrike" cap="none" baseline="0" dirty="0" smtClean="0">
                <a:solidFill>
                  <a:schemeClr val="dk1"/>
                </a:solidFill>
                <a:latin typeface="Calibri"/>
                <a:ea typeface="Calibri"/>
                <a:cs typeface="Calibri"/>
                <a:sym typeface="Calibri"/>
              </a:rPr>
              <a:t>a</a:t>
            </a:r>
            <a:r>
              <a:rPr lang="en-US" sz="2250" b="0" i="0" u="none" strike="noStrike" cap="none" dirty="0" smtClean="0">
                <a:solidFill>
                  <a:schemeClr val="dk1"/>
                </a:solidFill>
                <a:latin typeface="Calibri"/>
                <a:ea typeface="Calibri"/>
                <a:cs typeface="Calibri"/>
                <a:sym typeface="Calibri"/>
              </a:rPr>
              <a:t> more reasonable</a:t>
            </a:r>
            <a:r>
              <a:rPr lang="en-US" sz="2250" b="0" i="0" u="none" strike="noStrike" cap="none" baseline="0" dirty="0" smtClean="0">
                <a:solidFill>
                  <a:schemeClr val="dk1"/>
                </a:solidFill>
                <a:latin typeface="Calibri"/>
                <a:ea typeface="Calibri"/>
                <a:cs typeface="Calibri"/>
                <a:sym typeface="Calibri"/>
              </a:rPr>
              <a:t>, </a:t>
            </a:r>
            <a:r>
              <a:rPr lang="en-US" sz="2250" b="0" i="0" u="none" strike="noStrike" cap="none" baseline="0" dirty="0">
                <a:solidFill>
                  <a:schemeClr val="dk1"/>
                </a:solidFill>
                <a:latin typeface="Calibri"/>
                <a:ea typeface="Calibri"/>
                <a:cs typeface="Calibri"/>
                <a:sym typeface="Calibri"/>
              </a:rPr>
              <a:t>less partisan map in 2011. The outcropping from District 2 disappeared. More competitive districts put a larger number of seats in play. Whereas in 2010, the Republican-Democrat balance was 5 to 3, in 2012 it was 4 to 5 (the state gained one seat due to population growth).</a:t>
            </a:r>
          </a:p>
        </p:txBody>
      </p:sp>
      <p:sp>
        <p:nvSpPr>
          <p:cNvPr id="156" name="Shape 15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Arizona (new map)</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p:cNvPicPr preferRelativeResize="0"/>
          <p:nvPr/>
        </p:nvPicPr>
        <p:blipFill rotWithShape="1">
          <a:blip r:embed="rId3" cstate="print">
            <a:alphaModFix/>
          </a:blip>
          <a:srcRect l="10000" t="19679" r="52000" b="35340"/>
          <a:stretch/>
        </p:blipFill>
        <p:spPr>
          <a:xfrm>
            <a:off x="609600" y="2133600"/>
            <a:ext cx="4011385" cy="2955758"/>
          </a:xfrm>
          <a:prstGeom prst="rect">
            <a:avLst/>
          </a:prstGeom>
          <a:noFill/>
          <a:ln>
            <a:noFill/>
          </a:ln>
        </p:spPr>
      </p:pic>
      <p:sp>
        <p:nvSpPr>
          <p:cNvPr id="162" name="Shape 16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California: The Ribbon of Shame</a:t>
            </a:r>
          </a:p>
        </p:txBody>
      </p:sp>
      <p:sp>
        <p:nvSpPr>
          <p:cNvPr id="163" name="Shape 163"/>
          <p:cNvSpPr/>
          <p:nvPr/>
        </p:nvSpPr>
        <p:spPr>
          <a:xfrm>
            <a:off x="5029200" y="2286000"/>
            <a:ext cx="3429000" cy="2585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This is the 23</a:t>
            </a:r>
            <a:r>
              <a:rPr lang="en-US" sz="1800" b="0" i="0" u="none" strike="noStrike" cap="none" baseline="30000" dirty="0">
                <a:solidFill>
                  <a:schemeClr val="dk1"/>
                </a:solidFill>
                <a:latin typeface="Calibri"/>
                <a:ea typeface="Calibri"/>
                <a:cs typeface="Calibri"/>
                <a:sym typeface="Calibri"/>
              </a:rPr>
              <a:t>rd</a:t>
            </a:r>
            <a:r>
              <a:rPr lang="en-US" sz="1800" b="0" i="0" u="none" strike="noStrike" cap="none" baseline="0" dirty="0">
                <a:solidFill>
                  <a:schemeClr val="dk1"/>
                </a:solidFill>
                <a:latin typeface="Calibri"/>
                <a:ea typeface="Calibri"/>
                <a:cs typeface="Calibri"/>
                <a:sym typeface="Calibri"/>
              </a:rPr>
              <a:t> District from 2002-2010, called the “ribbon of shame” because it hugged more than 200 miles of coastline. It was created not to represent any community, but to give Democrats a guaranteed seat. (Republicans had a similar district, the 46</a:t>
            </a:r>
            <a:r>
              <a:rPr lang="en-US" sz="1800" b="0" i="0" u="none" strike="noStrike" cap="none" baseline="30000" dirty="0">
                <a:solidFill>
                  <a:schemeClr val="dk1"/>
                </a:solidFill>
                <a:latin typeface="Calibri"/>
                <a:ea typeface="Calibri"/>
                <a:cs typeface="Calibri"/>
                <a:sym typeface="Calibri"/>
              </a:rPr>
              <a:t>th</a:t>
            </a:r>
            <a:r>
              <a:rPr lang="en-US" sz="1800" b="0" i="0" u="none" strike="noStrike" cap="none" baseline="0" dirty="0">
                <a:solidFill>
                  <a:schemeClr val="dk1"/>
                </a:solidFill>
                <a:latin typeface="Calibri"/>
                <a:ea typeface="Calibri"/>
                <a:cs typeface="Calibri"/>
                <a:sym typeface="Calibri"/>
              </a:rPr>
              <a:t>, in Orange County.)</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California: A New Map</a:t>
            </a:r>
          </a:p>
        </p:txBody>
      </p:sp>
      <p:sp>
        <p:nvSpPr>
          <p:cNvPr id="169" name="Shape 169"/>
          <p:cNvSpPr txBox="1">
            <a:spLocks noGrp="1"/>
          </p:cNvSpPr>
          <p:nvPr>
            <p:ph idx="1"/>
          </p:nvPr>
        </p:nvSpPr>
        <p:spPr>
          <a:xfrm>
            <a:off x="4038600" y="1676400"/>
            <a:ext cx="4495800" cy="4190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800" b="0" i="0" u="none" strike="noStrike" cap="none" baseline="0" dirty="0">
                <a:solidFill>
                  <a:schemeClr val="dk1"/>
                </a:solidFill>
                <a:latin typeface="Calibri"/>
                <a:ea typeface="Calibri"/>
                <a:cs typeface="Calibri"/>
                <a:sym typeface="Calibri"/>
              </a:rPr>
              <a:t>In 2011, the California Independent Redistricting Commission created new state  and Congressional maps (links to </a:t>
            </a:r>
            <a:r>
              <a:rPr lang="en-US" sz="1800" b="0" i="0" u="sng" strike="noStrike" cap="none" baseline="0" dirty="0">
                <a:solidFill>
                  <a:schemeClr val="hlink"/>
                </a:solidFill>
                <a:latin typeface="Calibri"/>
                <a:ea typeface="Calibri"/>
                <a:cs typeface="Calibri"/>
                <a:sym typeface="Calibri"/>
                <a:hlinkClick r:id="rId3"/>
              </a:rPr>
              <a:t>old</a:t>
            </a:r>
            <a:r>
              <a:rPr lang="en-US" sz="1800" b="0" i="0" u="none" strike="noStrike" cap="none" baseline="0" dirty="0">
                <a:solidFill>
                  <a:schemeClr val="dk1"/>
                </a:solidFill>
                <a:latin typeface="Calibri"/>
                <a:ea typeface="Calibri"/>
                <a:cs typeface="Calibri"/>
                <a:sym typeface="Calibri"/>
              </a:rPr>
              <a:t> and </a:t>
            </a:r>
            <a:r>
              <a:rPr lang="en-US" sz="1800" b="0" i="0" u="sng" strike="noStrike" cap="none" baseline="0" dirty="0">
                <a:solidFill>
                  <a:schemeClr val="hlink"/>
                </a:solidFill>
                <a:latin typeface="Calibri"/>
                <a:ea typeface="Calibri"/>
                <a:cs typeface="Calibri"/>
                <a:sym typeface="Calibri"/>
                <a:hlinkClick r:id="rId4"/>
              </a:rPr>
              <a:t>new</a:t>
            </a:r>
            <a:r>
              <a:rPr lang="en-US" sz="1800" b="0" i="0" u="none" strike="noStrike" cap="none" baseline="0" dirty="0">
                <a:solidFill>
                  <a:schemeClr val="dk1"/>
                </a:solidFill>
                <a:latin typeface="Calibri"/>
                <a:ea typeface="Calibri"/>
                <a:cs typeface="Calibri"/>
                <a:sym typeface="Calibri"/>
              </a:rPr>
              <a:t>). The Ribbon of Shame was absorbed into the larger, more diverse 24th Congressional District.</a:t>
            </a:r>
          </a:p>
          <a:p>
            <a:pPr marL="0" marR="0" lvl="0" indent="0" algn="l" rtl="0">
              <a:spcBef>
                <a:spcPts val="360"/>
              </a:spcBef>
              <a:buClr>
                <a:schemeClr val="dk1"/>
              </a:buClr>
              <a:buSzPct val="25000"/>
              <a:buFont typeface="Calibri"/>
              <a:buNone/>
            </a:pPr>
            <a:r>
              <a:rPr lang="en-US" sz="1800" b="0" i="0" u="none" strike="noStrike" cap="none" baseline="0" dirty="0">
                <a:solidFill>
                  <a:schemeClr val="dk1"/>
                </a:solidFill>
                <a:latin typeface="Calibri"/>
                <a:ea typeface="Calibri"/>
                <a:cs typeface="Calibri"/>
                <a:sym typeface="Calibri"/>
              </a:rPr>
              <a:t>It was now evenly spilt between Democrats and Republicans, with a fifth of voters being unaffiliated. Incumbent Lois Capps faced a strong challenge from a former GOP Lieutenant Governor, and both candidates appealed to a broad voter base. Ultimately, Capps was re-elected.</a:t>
            </a:r>
          </a:p>
        </p:txBody>
      </p:sp>
      <p:pic>
        <p:nvPicPr>
          <p:cNvPr id="171" name="Shape 171"/>
          <p:cNvPicPr preferRelativeResize="0"/>
          <p:nvPr/>
        </p:nvPicPr>
        <p:blipFill rotWithShape="1">
          <a:blip r:embed="rId5" cstate="print">
            <a:alphaModFix/>
          </a:blip>
          <a:srcRect l="18741" t="26042" r="41435" b="17707"/>
          <a:stretch/>
        </p:blipFill>
        <p:spPr>
          <a:xfrm>
            <a:off x="381000" y="2362200"/>
            <a:ext cx="3358443" cy="2666999"/>
          </a:xfrm>
          <a:prstGeom prst="rect">
            <a:avLst/>
          </a:prstGeom>
          <a:noFill/>
          <a:ln>
            <a:noFill/>
          </a:ln>
        </p:spPr>
      </p:pic>
      <p:sp>
        <p:nvSpPr>
          <p:cNvPr id="172" name="Shape 172"/>
          <p:cNvSpPr txBox="1"/>
          <p:nvPr/>
        </p:nvSpPr>
        <p:spPr>
          <a:xfrm>
            <a:off x="1600200" y="3593067"/>
            <a:ext cx="9144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dirty="0">
                <a:solidFill>
                  <a:schemeClr val="dk1"/>
                </a:solidFill>
                <a:latin typeface="Calibri"/>
                <a:ea typeface="Calibri"/>
                <a:cs typeface="Calibri"/>
                <a:sym typeface="Calibri"/>
              </a:rPr>
              <a:t>CA-24</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C:\Users\Ryan\New folder\Dropbox\Screenshots\Screenshot 2015-01-14 15.21.27.png"/>
          <p:cNvPicPr>
            <a:picLocks noChangeAspect="1" noChangeArrowheads="1"/>
          </p:cNvPicPr>
          <p:nvPr/>
        </p:nvPicPr>
        <p:blipFill>
          <a:blip r:embed="rId2" cstate="print"/>
          <a:srcRect/>
          <a:stretch>
            <a:fillRect/>
          </a:stretch>
        </p:blipFill>
        <p:spPr bwMode="auto">
          <a:xfrm>
            <a:off x="0" y="726899"/>
            <a:ext cx="9144000" cy="5140501"/>
          </a:xfrm>
          <a:prstGeom prst="rect">
            <a:avLst/>
          </a:prstGeom>
          <a:noFill/>
        </p:spPr>
      </p:pic>
    </p:spTree>
    <p:extLst>
      <p:ext uri="{BB962C8B-B14F-4D97-AF65-F5344CB8AC3E}">
        <p14:creationId xmlns:p14="http://schemas.microsoft.com/office/powerpoint/2010/main" val="40471567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California: Impressive Results</a:t>
            </a:r>
          </a:p>
        </p:txBody>
      </p:sp>
      <p:sp>
        <p:nvSpPr>
          <p:cNvPr id="179" name="Shape 179"/>
          <p:cNvSpPr txBox="1">
            <a:spLocks noGrp="1"/>
          </p:cNvSpPr>
          <p:nvPr>
            <p:ph idx="1"/>
          </p:nvPr>
        </p:nvSpPr>
        <p:spPr>
          <a:xfrm>
            <a:off x="4038600" y="1524001"/>
            <a:ext cx="4495800" cy="4190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800" b="0" i="0" u="none" strike="noStrike" cap="none" baseline="0" dirty="0">
                <a:solidFill>
                  <a:schemeClr val="dk1"/>
                </a:solidFill>
                <a:latin typeface="Calibri"/>
                <a:ea typeface="Calibri"/>
                <a:cs typeface="Calibri"/>
                <a:sym typeface="Calibri"/>
              </a:rPr>
              <a:t>Under the new system:</a:t>
            </a:r>
          </a:p>
          <a:p>
            <a:pPr marL="0" marR="0" lvl="0" indent="0" algn="l" rtl="0">
              <a:spcBef>
                <a:spcPts val="360"/>
              </a:spcBef>
              <a:buClr>
                <a:schemeClr val="dk1"/>
              </a:buClr>
              <a:buSzPct val="100000"/>
              <a:buFont typeface="Calibri"/>
              <a:buChar char="•"/>
            </a:pPr>
            <a:r>
              <a:rPr lang="en-US" sz="1800" b="0" i="0" u="none" strike="noStrike" cap="none" baseline="0" dirty="0">
                <a:solidFill>
                  <a:schemeClr val="dk1"/>
                </a:solidFill>
                <a:latin typeface="Calibri"/>
                <a:ea typeface="Calibri"/>
                <a:cs typeface="Calibri"/>
                <a:sym typeface="Calibri"/>
              </a:rPr>
              <a:t>The number of General Assembly races with no challenger dropped from 7 to 2.</a:t>
            </a:r>
          </a:p>
          <a:p>
            <a:pPr marL="0" marR="0" lvl="0" indent="0" algn="l" rtl="0">
              <a:spcBef>
                <a:spcPts val="360"/>
              </a:spcBef>
              <a:buClr>
                <a:schemeClr val="dk1"/>
              </a:buClr>
              <a:buSzPct val="100000"/>
              <a:buFont typeface="Calibri"/>
              <a:buChar char="•"/>
            </a:pPr>
            <a:r>
              <a:rPr lang="en-US" sz="1800" b="0" i="0" u="none" strike="noStrike" cap="none" baseline="0" dirty="0">
                <a:solidFill>
                  <a:schemeClr val="dk1"/>
                </a:solidFill>
                <a:latin typeface="Calibri"/>
                <a:ea typeface="Calibri"/>
                <a:cs typeface="Calibri"/>
                <a:sym typeface="Calibri"/>
              </a:rPr>
              <a:t>The number of general elections won by more than 50,000 votes dropped from 31 to 17, and the number of races won by less than 10,000 votes rose from 8 to 13.</a:t>
            </a:r>
          </a:p>
          <a:p>
            <a:pPr marL="0" indent="0">
              <a:spcBef>
                <a:spcPts val="360"/>
              </a:spcBef>
              <a:buClr>
                <a:schemeClr val="dk1"/>
              </a:buClr>
              <a:buSzPct val="100000"/>
              <a:buFont typeface="Calibri"/>
              <a:buChar char="•"/>
            </a:pPr>
            <a:r>
              <a:rPr lang="en-US" sz="1800" b="0" i="0" u="none" strike="noStrike" cap="none" baseline="0" dirty="0">
                <a:solidFill>
                  <a:schemeClr val="dk1"/>
                </a:solidFill>
                <a:latin typeface="Calibri"/>
                <a:ea typeface="Calibri"/>
                <a:cs typeface="Calibri"/>
                <a:sym typeface="Calibri"/>
              </a:rPr>
              <a:t>The number of majority-minority General Assembly districts increased by more than 50 percent.</a:t>
            </a:r>
            <a:endParaRPr lang="en-US" sz="1800" dirty="0">
              <a:solidFill>
                <a:schemeClr val="dk1"/>
              </a:solidFill>
              <a:latin typeface="Calibri"/>
              <a:ea typeface="Calibri"/>
              <a:cs typeface="Calibri"/>
              <a:sym typeface="Calibri"/>
            </a:endParaRPr>
          </a:p>
          <a:p>
            <a:pPr marL="0" indent="0">
              <a:spcBef>
                <a:spcPts val="360"/>
              </a:spcBef>
              <a:buClr>
                <a:schemeClr val="dk1"/>
              </a:buClr>
              <a:buSzPct val="100000"/>
              <a:buFont typeface="Calibri"/>
              <a:buChar char="•"/>
            </a:pPr>
            <a:r>
              <a:rPr lang="en-US" sz="1800" dirty="0">
                <a:solidFill>
                  <a:schemeClr val="dk1"/>
                </a:solidFill>
                <a:latin typeface="Calibri"/>
                <a:ea typeface="Calibri"/>
                <a:cs typeface="Calibri"/>
                <a:sym typeface="Calibri"/>
              </a:rPr>
              <a:t>The overall map, based on quantitative measures, includes districts that are far more compact, and decrease the number of cities that are split</a:t>
            </a:r>
            <a:r>
              <a:rPr lang="en-US" sz="1800" dirty="0" smtClean="0">
                <a:solidFill>
                  <a:schemeClr val="dk1"/>
                </a:solidFill>
                <a:latin typeface="Calibri"/>
                <a:ea typeface="Calibri"/>
                <a:cs typeface="Calibri"/>
                <a:sym typeface="Calibri"/>
              </a:rPr>
              <a:t>.</a:t>
            </a:r>
            <a:endParaRPr sz="1800" b="0" i="0" u="none" strike="noStrike" cap="none" baseline="0" dirty="0">
              <a:solidFill>
                <a:schemeClr val="dk1"/>
              </a:solidFill>
              <a:latin typeface="Calibri"/>
              <a:ea typeface="Calibri"/>
              <a:cs typeface="Calibri"/>
              <a:sym typeface="Calibri"/>
            </a:endParaRPr>
          </a:p>
          <a:p>
            <a:pPr marL="0" marR="0" lvl="0" indent="0" algn="l" rtl="0">
              <a:spcBef>
                <a:spcPts val="360"/>
              </a:spcBef>
              <a:buClr>
                <a:schemeClr val="dk1"/>
              </a:buClr>
              <a:buFont typeface="Calibri"/>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360"/>
              </a:spcBef>
              <a:buClr>
                <a:schemeClr val="dk1"/>
              </a:buClr>
              <a:buFont typeface="Calibri"/>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360"/>
              </a:spcBef>
              <a:buClr>
                <a:schemeClr val="dk1"/>
              </a:buClr>
              <a:buFont typeface="Calibri"/>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360"/>
              </a:spcBef>
              <a:buClr>
                <a:schemeClr val="dk1"/>
              </a:buClr>
              <a:buFont typeface="Calibri"/>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360"/>
              </a:spcBef>
              <a:buClr>
                <a:schemeClr val="dk1"/>
              </a:buClr>
              <a:buFont typeface="Calibri"/>
              <a:buNone/>
            </a:pPr>
            <a:endParaRPr sz="1800" b="0" i="0" u="none" strike="noStrike" cap="none" baseline="0" dirty="0">
              <a:solidFill>
                <a:schemeClr val="dk1"/>
              </a:solidFill>
              <a:latin typeface="Calibri"/>
              <a:ea typeface="Calibri"/>
              <a:cs typeface="Calibri"/>
              <a:sym typeface="Calibri"/>
            </a:endParaRPr>
          </a:p>
        </p:txBody>
      </p:sp>
      <p:pic>
        <p:nvPicPr>
          <p:cNvPr id="181" name="Shape 181"/>
          <p:cNvPicPr preferRelativeResize="0"/>
          <p:nvPr/>
        </p:nvPicPr>
        <p:blipFill rotWithShape="1">
          <a:blip r:embed="rId3" cstate="print">
            <a:alphaModFix/>
          </a:blip>
          <a:srcRect l="22840" t="23957" r="57832" b="38541"/>
          <a:stretch/>
        </p:blipFill>
        <p:spPr>
          <a:xfrm>
            <a:off x="838200" y="1981200"/>
            <a:ext cx="2933700" cy="3200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75" y="152400"/>
            <a:ext cx="8839200" cy="6324600"/>
          </a:xfrm>
          <a:prstGeom prst="rect">
            <a:avLst/>
          </a:prstGeom>
        </p:spPr>
      </p:pic>
    </p:spTree>
    <p:extLst>
      <p:ext uri="{BB962C8B-B14F-4D97-AF65-F5344CB8AC3E}">
        <p14:creationId xmlns:p14="http://schemas.microsoft.com/office/powerpoint/2010/main" val="1449452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41790"/>
            <a:ext cx="8915400" cy="6705600"/>
          </a:xfrm>
          <a:prstGeom prst="rect">
            <a:avLst/>
          </a:prstGeom>
        </p:spPr>
      </p:pic>
    </p:spTree>
    <p:extLst>
      <p:ext uri="{BB962C8B-B14F-4D97-AF65-F5344CB8AC3E}">
        <p14:creationId xmlns:p14="http://schemas.microsoft.com/office/powerpoint/2010/main" val="1862282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915400" cy="6781800"/>
          </a:xfrm>
          <a:prstGeom prst="rect">
            <a:avLst/>
          </a:prstGeom>
        </p:spPr>
      </p:pic>
    </p:spTree>
    <p:extLst>
      <p:ext uri="{BB962C8B-B14F-4D97-AF65-F5344CB8AC3E}">
        <p14:creationId xmlns:p14="http://schemas.microsoft.com/office/powerpoint/2010/main" val="2432277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42" name="Picture 2" descr="C:\Users\Ryan\New folder\Dropbox\Screenshots\Screenshot 2015-01-14 15.19.07.png"/>
          <p:cNvPicPr>
            <a:picLocks noChangeAspect="1" noChangeArrowheads="1"/>
          </p:cNvPicPr>
          <p:nvPr/>
        </p:nvPicPr>
        <p:blipFill>
          <a:blip r:embed="rId3" cstate="print"/>
          <a:srcRect/>
          <a:stretch>
            <a:fillRect/>
          </a:stretch>
        </p:blipFill>
        <p:spPr bwMode="auto">
          <a:xfrm>
            <a:off x="0" y="609599"/>
            <a:ext cx="9144000" cy="551656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9220200" cy="6705600"/>
          </a:xfrm>
          <a:prstGeom prst="rect">
            <a:avLst/>
          </a:prstGeom>
        </p:spPr>
      </p:pic>
    </p:spTree>
    <p:extLst>
      <p:ext uri="{BB962C8B-B14F-4D97-AF65-F5344CB8AC3E}">
        <p14:creationId xmlns:p14="http://schemas.microsoft.com/office/powerpoint/2010/main" val="422858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8915400" cy="6705600"/>
          </a:xfrm>
          <a:prstGeom prst="rect">
            <a:avLst/>
          </a:prstGeom>
        </p:spPr>
      </p:pic>
    </p:spTree>
    <p:extLst>
      <p:ext uri="{BB962C8B-B14F-4D97-AF65-F5344CB8AC3E}">
        <p14:creationId xmlns:p14="http://schemas.microsoft.com/office/powerpoint/2010/main" val="3855750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yan\New folder\Dropbox\Screenshots\Screenshot 2015-01-14 15.18.18.png"/>
          <p:cNvPicPr>
            <a:picLocks noChangeAspect="1" noChangeArrowheads="1"/>
          </p:cNvPicPr>
          <p:nvPr/>
        </p:nvPicPr>
        <p:blipFill>
          <a:blip r:embed="rId3" cstate="print"/>
          <a:srcRect/>
          <a:stretch>
            <a:fillRect/>
          </a:stretch>
        </p:blipFill>
        <p:spPr bwMode="auto">
          <a:xfrm>
            <a:off x="0" y="838200"/>
            <a:ext cx="9144000" cy="514050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Ryan\New folder\Dropbox\Screenshots\Screenshot 2015-01-14 15.18.21.png"/>
          <p:cNvPicPr>
            <a:picLocks noChangeAspect="1" noChangeArrowheads="1"/>
          </p:cNvPicPr>
          <p:nvPr/>
        </p:nvPicPr>
        <p:blipFill>
          <a:blip r:embed="rId2" cstate="print"/>
          <a:srcRect/>
          <a:stretch>
            <a:fillRect/>
          </a:stretch>
        </p:blipFill>
        <p:spPr bwMode="auto">
          <a:xfrm>
            <a:off x="0" y="379354"/>
            <a:ext cx="9144000" cy="578026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Ryan\New folder\Dropbox\Screenshots\Screenshot 2015-01-14 15.18.25.png"/>
          <p:cNvPicPr>
            <a:picLocks noChangeAspect="1" noChangeArrowheads="1"/>
          </p:cNvPicPr>
          <p:nvPr/>
        </p:nvPicPr>
        <p:blipFill>
          <a:blip r:embed="rId2" cstate="print"/>
          <a:srcRect/>
          <a:stretch>
            <a:fillRect/>
          </a:stretch>
        </p:blipFill>
        <p:spPr bwMode="auto">
          <a:xfrm>
            <a:off x="0" y="838200"/>
            <a:ext cx="9144000" cy="514050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338" name="Picture 2" descr="C:\Users\Ryan\New folder\Dropbox\Screenshots\Screenshot 2015-01-14 15.19.41.png"/>
          <p:cNvPicPr>
            <a:picLocks noChangeAspect="1" noChangeArrowheads="1"/>
          </p:cNvPicPr>
          <p:nvPr/>
        </p:nvPicPr>
        <p:blipFill>
          <a:blip r:embed="rId3" cstate="print"/>
          <a:srcRect/>
          <a:stretch>
            <a:fillRect/>
          </a:stretch>
        </p:blipFill>
        <p:spPr bwMode="auto">
          <a:xfrm>
            <a:off x="0" y="609601"/>
            <a:ext cx="9144000" cy="551656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6386" name="Picture 2" descr="C:\Users\Ryan\New folder\Dropbox\Screenshots\Screenshot 2015-01-14 15.19.47.png"/>
          <p:cNvPicPr>
            <a:picLocks noChangeAspect="1" noChangeArrowheads="1"/>
          </p:cNvPicPr>
          <p:nvPr/>
        </p:nvPicPr>
        <p:blipFill>
          <a:blip r:embed="rId3" cstate="print"/>
          <a:srcRect/>
          <a:stretch>
            <a:fillRect/>
          </a:stretch>
        </p:blipFill>
        <p:spPr bwMode="auto">
          <a:xfrm>
            <a:off x="0" y="803099"/>
            <a:ext cx="9144000" cy="51405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TotalTime>
  <Words>1381</Words>
  <Application>Microsoft Office PowerPoint</Application>
  <PresentationFormat>On-screen Show (4:3)</PresentationFormat>
  <Paragraphs>133</Paragraphs>
  <Slides>41</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41</vt:i4>
      </vt:variant>
    </vt:vector>
  </HeadingPairs>
  <TitlesOfParts>
    <vt:vector size="46" baseType="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draws the maps in Illinois?</vt:lpstr>
      <vt:lpstr>1. Creating Apparatchik Legislators</vt:lpstr>
      <vt:lpstr>2. Avoiding Accountability</vt:lpstr>
      <vt:lpstr>PowerPoint Presentation</vt:lpstr>
      <vt:lpstr>PowerPoint Presentation</vt:lpstr>
      <vt:lpstr>PowerPoint Presentation</vt:lpstr>
      <vt:lpstr>PowerPoint Presentation</vt:lpstr>
      <vt:lpstr>The Last Four Legislative Maps &amp; Electoral Advantage</vt:lpstr>
      <vt:lpstr>What does good redistricting look like?</vt:lpstr>
      <vt:lpstr>PowerPoint Presentation</vt:lpstr>
      <vt:lpstr>PowerPoint Presentation</vt:lpstr>
      <vt:lpstr>What happens when you do it right</vt:lpstr>
      <vt:lpstr>Arizona (old map)</vt:lpstr>
      <vt:lpstr>Arizona (new map)</vt:lpstr>
      <vt:lpstr>California: The Ribbon of Shame</vt:lpstr>
      <vt:lpstr>California: A New Map</vt:lpstr>
      <vt:lpstr>PowerPoint Presentation</vt:lpstr>
      <vt:lpstr>California: Impressive Results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Ryan</dc:creator>
  <cp:lastModifiedBy>Mark Lawson</cp:lastModifiedBy>
  <cp:revision>116</cp:revision>
  <cp:lastPrinted>2015-07-14T19:07:39Z</cp:lastPrinted>
  <dcterms:created xsi:type="dcterms:W3CDTF">2015-01-14T20:22:18Z</dcterms:created>
  <dcterms:modified xsi:type="dcterms:W3CDTF">2016-04-15T18:02:37Z</dcterms:modified>
</cp:coreProperties>
</file>